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0" r:id="rId2"/>
    <p:sldId id="270" r:id="rId3"/>
    <p:sldId id="284" r:id="rId4"/>
    <p:sldId id="287" r:id="rId5"/>
    <p:sldId id="292" r:id="rId6"/>
    <p:sldId id="288" r:id="rId7"/>
    <p:sldId id="283" r:id="rId8"/>
    <p:sldId id="286" r:id="rId9"/>
    <p:sldId id="290" r:id="rId10"/>
    <p:sldId id="294" r:id="rId11"/>
    <p:sldId id="285" r:id="rId12"/>
    <p:sldId id="289" r:id="rId13"/>
    <p:sldId id="291" r:id="rId14"/>
    <p:sldId id="293" r:id="rId15"/>
    <p:sldId id="295" r:id="rId16"/>
    <p:sldId id="296" r:id="rId17"/>
    <p:sldId id="278" r:id="rId18"/>
    <p:sldId id="280" r:id="rId19"/>
    <p:sldId id="272" r:id="rId20"/>
    <p:sldId id="269" r:id="rId21"/>
    <p:sldId id="282" r:id="rId22"/>
    <p:sldId id="277"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77" autoAdjust="0"/>
    <p:restoredTop sz="94660"/>
  </p:normalViewPr>
  <p:slideViewPr>
    <p:cSldViewPr>
      <p:cViewPr varScale="1">
        <p:scale>
          <a:sx n="22" d="100"/>
          <a:sy n="22" d="100"/>
        </p:scale>
        <p:origin x="-8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84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Mappe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privat%20D\Finanzen\PV-Strom_2010_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Tabelle1!$B$5</c:f>
              <c:strCache>
                <c:ptCount val="1"/>
                <c:pt idx="0">
                  <c:v>Kristallin, Europa</c:v>
                </c:pt>
              </c:strCache>
            </c:strRef>
          </c:tx>
          <c:spPr>
            <a:ln w="31750">
              <a:solidFill>
                <a:schemeClr val="accent1">
                  <a:lumMod val="75000"/>
                </a:schemeClr>
              </a:solidFill>
            </a:ln>
          </c:spPr>
          <c:marker>
            <c:symbol val="none"/>
          </c:marker>
          <c:cat>
            <c:strRef>
              <c:f>Tabelle1!$C$3:$I$4</c:f>
              <c:strCache>
                <c:ptCount val="7"/>
                <c:pt idx="0">
                  <c:v>Jan 09</c:v>
                </c:pt>
                <c:pt idx="1">
                  <c:v>Jun 09</c:v>
                </c:pt>
                <c:pt idx="2">
                  <c:v>Sep 09</c:v>
                </c:pt>
                <c:pt idx="3">
                  <c:v>Dez 09</c:v>
                </c:pt>
                <c:pt idx="4">
                  <c:v>Mrz 10</c:v>
                </c:pt>
                <c:pt idx="5">
                  <c:v>Jun 10</c:v>
                </c:pt>
                <c:pt idx="6">
                  <c:v>Sep 10</c:v>
                </c:pt>
              </c:strCache>
            </c:strRef>
          </c:cat>
          <c:val>
            <c:numRef>
              <c:f>Tabelle1!$C$5:$I$5</c:f>
              <c:numCache>
                <c:formatCode>General</c:formatCode>
                <c:ptCount val="7"/>
                <c:pt idx="0">
                  <c:v>3.19</c:v>
                </c:pt>
                <c:pt idx="1">
                  <c:v>2.4499999999999997</c:v>
                </c:pt>
                <c:pt idx="2">
                  <c:v>2.14</c:v>
                </c:pt>
                <c:pt idx="3">
                  <c:v>2.0499999999999998</c:v>
                </c:pt>
                <c:pt idx="4">
                  <c:v>1.93</c:v>
                </c:pt>
                <c:pt idx="5">
                  <c:v>1.92</c:v>
                </c:pt>
                <c:pt idx="6">
                  <c:v>1.82</c:v>
                </c:pt>
              </c:numCache>
            </c:numRef>
          </c:val>
        </c:ser>
        <c:marker val="1"/>
        <c:axId val="64993152"/>
        <c:axId val="65368064"/>
      </c:lineChart>
      <c:catAx>
        <c:axId val="64993152"/>
        <c:scaling>
          <c:orientation val="minMax"/>
        </c:scaling>
        <c:axPos val="b"/>
        <c:tickLblPos val="nextTo"/>
        <c:txPr>
          <a:bodyPr/>
          <a:lstStyle/>
          <a:p>
            <a:pPr>
              <a:defRPr lang="de-DE"/>
            </a:pPr>
            <a:endParaRPr lang="en-US"/>
          </a:p>
        </c:txPr>
        <c:crossAx val="65368064"/>
        <c:crossesAt val="1.5"/>
        <c:auto val="1"/>
        <c:lblAlgn val="ctr"/>
        <c:lblOffset val="100"/>
      </c:catAx>
      <c:valAx>
        <c:axId val="65368064"/>
        <c:scaling>
          <c:orientation val="minMax"/>
          <c:min val="1.5"/>
        </c:scaling>
        <c:axPos val="l"/>
        <c:majorGridlines/>
        <c:numFmt formatCode="#,##0.0" sourceLinked="0"/>
        <c:tickLblPos val="nextTo"/>
        <c:txPr>
          <a:bodyPr/>
          <a:lstStyle/>
          <a:p>
            <a:pPr>
              <a:defRPr lang="de-DE"/>
            </a:pPr>
            <a:endParaRPr lang="en-US"/>
          </a:p>
        </c:txPr>
        <c:crossAx val="64993152"/>
        <c:crosses val="autoZero"/>
        <c:crossBetween val="between"/>
      </c:valAx>
    </c:plotArea>
    <c:plotVisOnly val="1"/>
  </c:chart>
  <c:spPr>
    <a:noFill/>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8.7066720571908965E-2"/>
          <c:y val="3.9351851851851853E-2"/>
          <c:w val="0.5965770171149144"/>
          <c:h val="0.84722222222222221"/>
        </c:manualLayout>
      </c:layout>
      <c:doughnutChart>
        <c:varyColors val="1"/>
        <c:ser>
          <c:idx val="0"/>
          <c:order val="0"/>
          <c:explosion val="25"/>
          <c:dLbls>
            <c:dLbl>
              <c:idx val="0"/>
              <c:layout>
                <c:manualLayout>
                  <c:x val="5.5555555555555518E-2"/>
                  <c:y val="-0.28240740740740738"/>
                </c:manualLayout>
              </c:layout>
              <c:showCatName val="1"/>
              <c:showPercent val="1"/>
            </c:dLbl>
            <c:dLbl>
              <c:idx val="1"/>
              <c:layout>
                <c:manualLayout>
                  <c:x val="-5.0000000000000017E-2"/>
                  <c:y val="5.5555555555555518E-2"/>
                </c:manualLayout>
              </c:layout>
              <c:showCatName val="1"/>
              <c:showPercent val="1"/>
            </c:dLbl>
            <c:dLbl>
              <c:idx val="2"/>
              <c:layout>
                <c:manualLayout>
                  <c:x val="-6.6666666666666693E-2"/>
                  <c:y val="3.2407407407407433E-2"/>
                </c:manualLayout>
              </c:layout>
              <c:showCatName val="1"/>
              <c:showPercent val="1"/>
            </c:dLbl>
            <c:dLbl>
              <c:idx val="3"/>
              <c:delete val="1"/>
            </c:dLbl>
            <c:dLbl>
              <c:idx val="4"/>
              <c:layout>
                <c:manualLayout>
                  <c:x val="-4.4444444444444481E-2"/>
                  <c:y val="-0.11574074074074082"/>
                </c:manualLayout>
              </c:layout>
              <c:showCatName val="1"/>
              <c:showPercent val="1"/>
            </c:dLbl>
            <c:txPr>
              <a:bodyPr/>
              <a:lstStyle/>
              <a:p>
                <a:pPr>
                  <a:defRPr lang="de-DE"/>
                </a:pPr>
                <a:endParaRPr lang="en-US"/>
              </a:p>
            </c:txPr>
            <c:showCatName val="1"/>
            <c:showPercent val="1"/>
            <c:showLeaderLines val="1"/>
          </c:dLbls>
          <c:cat>
            <c:strRef>
              <c:f>'PV costs'!$B$6:$B$10</c:f>
              <c:strCache>
                <c:ptCount val="5"/>
                <c:pt idx="0">
                  <c:v>Module</c:v>
                </c:pt>
                <c:pt idx="1">
                  <c:v>Inverter</c:v>
                </c:pt>
                <c:pt idx="2">
                  <c:v>BOS</c:v>
                </c:pt>
                <c:pt idx="3">
                  <c:v>Battery Storage</c:v>
                </c:pt>
                <c:pt idx="4">
                  <c:v>Installation</c:v>
                </c:pt>
              </c:strCache>
            </c:strRef>
          </c:cat>
          <c:val>
            <c:numRef>
              <c:f>'PV costs'!$C$6:$C$10</c:f>
              <c:numCache>
                <c:formatCode>#,##0.00\ "€"</c:formatCode>
                <c:ptCount val="5"/>
                <c:pt idx="0">
                  <c:v>1.2</c:v>
                </c:pt>
                <c:pt idx="1">
                  <c:v>0.18000000000000002</c:v>
                </c:pt>
                <c:pt idx="2">
                  <c:v>0.15000000000000002</c:v>
                </c:pt>
                <c:pt idx="3">
                  <c:v>0</c:v>
                </c:pt>
                <c:pt idx="4">
                  <c:v>0.18000000000000002</c:v>
                </c:pt>
              </c:numCache>
            </c:numRef>
          </c:val>
        </c:ser>
        <c:firstSliceAng val="0"/>
        <c:holeSize val="50"/>
      </c:doughnutChart>
    </c:plotArea>
    <c:legend>
      <c:legendPos val="r"/>
      <c:legendEntry>
        <c:idx val="3"/>
        <c:delete val="1"/>
      </c:legendEntry>
      <c:layout>
        <c:manualLayout>
          <c:xMode val="edge"/>
          <c:yMode val="edge"/>
          <c:x val="0.59572922134733153"/>
          <c:y val="0.55250874890638657"/>
          <c:w val="0.27885079157281412"/>
          <c:h val="0.394982137649461"/>
        </c:manualLayout>
      </c:layout>
      <c:txPr>
        <a:bodyPr/>
        <a:lstStyle/>
        <a:p>
          <a:pPr rtl="0">
            <a:defRPr lang="de-DE"/>
          </a:pPr>
          <a:endParaRPr lang="en-US"/>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E9E8E-5803-478D-88C9-9E116939CF64}" type="datetimeFigureOut">
              <a:rPr lang="en-US" smtClean="0"/>
              <a:pPr/>
              <a:t>10/11/2011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62E728-FE3D-4295-B136-C26386B2CD8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62E728-FE3D-4295-B136-C26386B2CD84}"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D762E728-FE3D-4295-B136-C26386B2CD84}"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74097F-EB62-4E01-A27D-46910BCD60FA}" type="datetimeFigureOut">
              <a:rPr lang="en-US" smtClean="0"/>
              <a:pPr/>
              <a:t>10/11/2011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A82159-F990-4CCE-BC29-90C0463D70B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74097F-EB62-4E01-A27D-46910BCD60FA}" type="datetimeFigureOut">
              <a:rPr lang="en-US" smtClean="0"/>
              <a:pPr/>
              <a:t>10/11/2011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A82159-F990-4CCE-BC29-90C0463D70B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74097F-EB62-4E01-A27D-46910BCD60FA}" type="datetimeFigureOut">
              <a:rPr lang="en-US" smtClean="0"/>
              <a:pPr/>
              <a:t>10/11/2011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A82159-F990-4CCE-BC29-90C0463D70B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74097F-EB62-4E01-A27D-46910BCD60FA}" type="datetimeFigureOut">
              <a:rPr lang="en-US" smtClean="0"/>
              <a:pPr/>
              <a:t>10/11/2011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A82159-F990-4CCE-BC29-90C0463D70B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74097F-EB62-4E01-A27D-46910BCD60FA}" type="datetimeFigureOut">
              <a:rPr lang="en-US" smtClean="0"/>
              <a:pPr/>
              <a:t>10/11/2011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A82159-F990-4CCE-BC29-90C0463D70B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74097F-EB62-4E01-A27D-46910BCD60FA}" type="datetimeFigureOut">
              <a:rPr lang="en-US" smtClean="0"/>
              <a:pPr/>
              <a:t>10/11/2011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A82159-F990-4CCE-BC29-90C0463D70B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74097F-EB62-4E01-A27D-46910BCD60FA}" type="datetimeFigureOut">
              <a:rPr lang="en-US" smtClean="0"/>
              <a:pPr/>
              <a:t>10/11/2011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EA82159-F990-4CCE-BC29-90C0463D70B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74097F-EB62-4E01-A27D-46910BCD60FA}" type="datetimeFigureOut">
              <a:rPr lang="en-US" smtClean="0"/>
              <a:pPr/>
              <a:t>10/11/2011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EA82159-F990-4CCE-BC29-90C0463D70B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4097F-EB62-4E01-A27D-46910BCD60FA}" type="datetimeFigureOut">
              <a:rPr lang="en-US" smtClean="0"/>
              <a:pPr/>
              <a:t>10/11/2011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EA82159-F990-4CCE-BC29-90C0463D70B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74097F-EB62-4E01-A27D-46910BCD60FA}" type="datetimeFigureOut">
              <a:rPr lang="en-US" smtClean="0"/>
              <a:pPr/>
              <a:t>10/11/2011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A82159-F990-4CCE-BC29-90C0463D70B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74097F-EB62-4E01-A27D-46910BCD60FA}" type="datetimeFigureOut">
              <a:rPr lang="en-US" smtClean="0"/>
              <a:pPr/>
              <a:t>10/11/2011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A82159-F990-4CCE-BC29-90C0463D70B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74097F-EB62-4E01-A27D-46910BCD60FA}" type="datetimeFigureOut">
              <a:rPr lang="en-US" smtClean="0"/>
              <a:pPr/>
              <a:t>10/11/2011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A82159-F990-4CCE-BC29-90C0463D70B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www.google.com.kw/imgres?imgurl=http://www.onenationrenewables.com/images/recycling%20image.jpg&amp;imgrefurl=http://www.onenationrenewables.com/&amp;usg=__axpVytqN0K1BoCSjQgcFZHF8X3A=&amp;h=466&amp;w=500&amp;sz=60&amp;hl=ar&amp;start=34&amp;zoom=1&amp;um=1&amp;itbs=1&amp;tbnid=YcEz534ZgESteM:&amp;tbnh=121&amp;tbnw=130&amp;prev=/images?q=renewable+energy+sources&amp;start=18&amp;um=1&amp;hl=ar&amp;sa=N&amp;rlz=1R2SKPB_enKW370&amp;ndsp=18&amp;tbs=isch:1" TargetMode="Externa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kw/imgres?imgurl=http://c1.planetsave.com/files/2007/12/renewable-energy-standard.jpg&amp;imgrefurl=http://planetsave.com/2007/12/12/renewable-energy-expect-to-double-by-2030/&amp;usg=__hkLs7vKFZiZnMWur8-EvKzqMhBo=&amp;h=346&amp;w=347&amp;sz=232&amp;hl=ar&amp;start=2&amp;zoom=1&amp;um=1&amp;itbs=1&amp;tbnid=Lz8AHRG6dkZJ3M:&amp;tbnh=120&amp;tbnw=120&amp;prev=/images?q=renewable+energy+sources&amp;um=1&amp;hl=ar&amp;sa=X&amp;rlz=1R2SKPB_enKW370&amp;tbs=isch:1" TargetMode="External"/><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sz="4800" b="1" dirty="0" smtClean="0"/>
              <a:t>Renewable                    Energy</a:t>
            </a:r>
            <a:r>
              <a:rPr lang="en-US" sz="2000" dirty="0" smtClean="0"/>
              <a:t/>
            </a:r>
            <a:br>
              <a:rPr lang="en-US" sz="2000" dirty="0" smtClean="0"/>
            </a:br>
            <a:endParaRPr lang="en-US" sz="2000" dirty="0"/>
          </a:p>
        </p:txBody>
      </p:sp>
      <p:pic>
        <p:nvPicPr>
          <p:cNvPr id="1026" name="Picture 2" descr="C:\Users\Ibrahim\Desktop\solar-field[1].jpg"/>
          <p:cNvPicPr>
            <a:picLocks noGrp="1" noChangeAspect="1" noChangeArrowheads="1"/>
          </p:cNvPicPr>
          <p:nvPr>
            <p:ph idx="1"/>
          </p:nvPr>
        </p:nvPicPr>
        <p:blipFill>
          <a:blip r:embed="rId3" cstate="print"/>
          <a:srcRect/>
          <a:stretch>
            <a:fillRect/>
          </a:stretch>
        </p:blipFill>
        <p:spPr bwMode="auto">
          <a:xfrm>
            <a:off x="0" y="4343400"/>
            <a:ext cx="3886200" cy="2514600"/>
          </a:xfrm>
          <a:prstGeom prst="rect">
            <a:avLst/>
          </a:prstGeom>
          <a:noFill/>
        </p:spPr>
      </p:pic>
      <p:pic>
        <p:nvPicPr>
          <p:cNvPr id="1028" name="Picture 4" descr="http://t3.gstatic.com/images?q=tbn:YcEz534ZgESteM:http://www.onenationrenewables.com/images/recycling%2520image.jpg">
            <a:hlinkClick r:id="rId4"/>
          </p:cNvPr>
          <p:cNvPicPr>
            <a:picLocks noChangeAspect="1" noChangeArrowheads="1"/>
          </p:cNvPicPr>
          <p:nvPr/>
        </p:nvPicPr>
        <p:blipFill>
          <a:blip r:embed="rId5" cstate="print"/>
          <a:srcRect/>
          <a:stretch>
            <a:fillRect/>
          </a:stretch>
        </p:blipFill>
        <p:spPr bwMode="auto">
          <a:xfrm>
            <a:off x="3886200" y="2438400"/>
            <a:ext cx="1981200" cy="1828800"/>
          </a:xfrm>
          <a:prstGeom prst="rect">
            <a:avLst/>
          </a:prstGeom>
          <a:noFill/>
        </p:spPr>
      </p:pic>
      <p:pic>
        <p:nvPicPr>
          <p:cNvPr id="6" name="Picture 2" descr="C:\Users\Ibrahim\Desktop\ALD3LFJCAI3CB6ECAJSKE6ECAKREI2MCAG8VH15CA331PL1CA8ITR83CAB0TZ8JCAEQNXQ9CAGAMLFCCAOJ5SPZCA5GH8D2CARVI19RCA2GOA4KCAP56KASCA3O8JATCA9RTT73CAMXEFRTCAR2LEJT.jpg"/>
          <p:cNvPicPr>
            <a:picLocks noChangeAspect="1" noChangeArrowheads="1"/>
          </p:cNvPicPr>
          <p:nvPr/>
        </p:nvPicPr>
        <p:blipFill>
          <a:blip r:embed="rId6" cstate="print"/>
          <a:srcRect/>
          <a:stretch>
            <a:fillRect/>
          </a:stretch>
        </p:blipFill>
        <p:spPr bwMode="auto">
          <a:xfrm>
            <a:off x="5256203" y="4343400"/>
            <a:ext cx="3887797" cy="2514600"/>
          </a:xfrm>
          <a:prstGeom prst="rect">
            <a:avLst/>
          </a:prstGeom>
          <a:noFill/>
        </p:spPr>
      </p:pic>
      <p:pic>
        <p:nvPicPr>
          <p:cNvPr id="3" name="Picture 2" descr="C:\Users\Ibrahim\Desktop\mail.jpg"/>
          <p:cNvPicPr>
            <a:picLocks noChangeAspect="1" noChangeArrowheads="1"/>
          </p:cNvPicPr>
          <p:nvPr/>
        </p:nvPicPr>
        <p:blipFill>
          <a:blip r:embed="rId7" cstate="print"/>
          <a:srcRect/>
          <a:stretch>
            <a:fillRect/>
          </a:stretch>
        </p:blipFill>
        <p:spPr bwMode="auto">
          <a:xfrm>
            <a:off x="-1" y="0"/>
            <a:ext cx="3581401" cy="2677984"/>
          </a:xfrm>
          <a:prstGeom prst="rect">
            <a:avLst/>
          </a:prstGeom>
          <a:noFill/>
        </p:spPr>
      </p:pic>
      <p:pic>
        <p:nvPicPr>
          <p:cNvPr id="1027" name="Picture 3" descr="C:\Users\Ibrahim\Desktop\mail 1.jpg"/>
          <p:cNvPicPr>
            <a:picLocks noChangeAspect="1" noChangeArrowheads="1"/>
          </p:cNvPicPr>
          <p:nvPr/>
        </p:nvPicPr>
        <p:blipFill>
          <a:blip r:embed="rId8" cstate="print"/>
          <a:srcRect/>
          <a:stretch>
            <a:fillRect/>
          </a:stretch>
        </p:blipFill>
        <p:spPr bwMode="auto">
          <a:xfrm>
            <a:off x="5715000" y="-1"/>
            <a:ext cx="3429000" cy="256402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Cost</a:t>
            </a:r>
            <a:r>
              <a:rPr lang="de-DE" dirty="0" smtClean="0"/>
              <a:t> </a:t>
            </a:r>
            <a:r>
              <a:rPr lang="de-DE" dirty="0" err="1" smtClean="0"/>
              <a:t>for</a:t>
            </a:r>
            <a:r>
              <a:rPr lang="de-DE" dirty="0" smtClean="0"/>
              <a:t> Solar </a:t>
            </a:r>
            <a:r>
              <a:rPr lang="de-DE" dirty="0" err="1" smtClean="0"/>
              <a:t>Electricity</a:t>
            </a:r>
            <a:r>
              <a:rPr lang="de-DE" dirty="0" smtClean="0"/>
              <a:t> </a:t>
            </a:r>
            <a:r>
              <a:rPr lang="de-DE" dirty="0" err="1" smtClean="0"/>
              <a:t>is</a:t>
            </a:r>
            <a:r>
              <a:rPr lang="de-DE" dirty="0" smtClean="0"/>
              <a:t> </a:t>
            </a:r>
            <a:r>
              <a:rPr lang="de-DE" dirty="0" err="1" smtClean="0"/>
              <a:t>decreasing</a:t>
            </a:r>
            <a:endParaRPr lang="de-DE" dirty="0"/>
          </a:p>
        </p:txBody>
      </p:sp>
      <p:pic>
        <p:nvPicPr>
          <p:cNvPr id="37889" name="Picture 1"/>
          <p:cNvPicPr>
            <a:picLocks noChangeAspect="1" noChangeArrowheads="1"/>
          </p:cNvPicPr>
          <p:nvPr/>
        </p:nvPicPr>
        <p:blipFill>
          <a:blip r:embed="rId2" cstate="print">
            <a:duotone>
              <a:schemeClr val="accent1">
                <a:shade val="45000"/>
                <a:satMod val="135000"/>
              </a:schemeClr>
              <a:prstClr val="white"/>
            </a:duotone>
            <a:lum/>
          </a:blip>
          <a:srcRect l="798" t="7364" r="1595" b="7945"/>
          <a:stretch>
            <a:fillRect/>
          </a:stretch>
        </p:blipFill>
        <p:spPr bwMode="auto">
          <a:xfrm>
            <a:off x="457199" y="1600200"/>
            <a:ext cx="6248401" cy="3505200"/>
          </a:xfrm>
          <a:prstGeom prst="rect">
            <a:avLst/>
          </a:prstGeom>
          <a:noFill/>
          <a:ln w="9525">
            <a:noFill/>
            <a:miter lim="800000"/>
            <a:headEnd/>
            <a:tailEnd/>
          </a:ln>
        </p:spPr>
      </p:pic>
      <p:sp>
        <p:nvSpPr>
          <p:cNvPr id="6" name="Textfeld 5"/>
          <p:cNvSpPr txBox="1"/>
          <p:nvPr/>
        </p:nvSpPr>
        <p:spPr>
          <a:xfrm>
            <a:off x="381000" y="1383268"/>
            <a:ext cx="5672450" cy="369332"/>
          </a:xfrm>
          <a:prstGeom prst="rect">
            <a:avLst/>
          </a:prstGeom>
          <a:solidFill>
            <a:schemeClr val="bg1"/>
          </a:solidFill>
        </p:spPr>
        <p:txBody>
          <a:bodyPr wrap="none" rtlCol="0">
            <a:spAutoFit/>
          </a:bodyPr>
          <a:lstStyle/>
          <a:p>
            <a:r>
              <a:rPr lang="de-DE" dirty="0" err="1" smtClean="0"/>
              <a:t>Cost</a:t>
            </a:r>
            <a:r>
              <a:rPr lang="de-DE" dirty="0" smtClean="0"/>
              <a:t> </a:t>
            </a:r>
            <a:r>
              <a:rPr lang="de-DE" dirty="0" err="1" smtClean="0"/>
              <a:t>of</a:t>
            </a:r>
            <a:r>
              <a:rPr lang="de-DE" dirty="0" smtClean="0"/>
              <a:t> </a:t>
            </a:r>
            <a:r>
              <a:rPr lang="de-DE" dirty="0" err="1" smtClean="0"/>
              <a:t>installed</a:t>
            </a:r>
            <a:r>
              <a:rPr lang="de-DE" dirty="0" smtClean="0"/>
              <a:t> Solar </a:t>
            </a:r>
            <a:r>
              <a:rPr lang="de-DE" dirty="0" err="1" smtClean="0"/>
              <a:t>Electricity</a:t>
            </a:r>
            <a:r>
              <a:rPr lang="de-DE" dirty="0" smtClean="0"/>
              <a:t> (PV) in Germany in €/kWp</a:t>
            </a:r>
            <a:endParaRPr lang="de-DE" dirty="0"/>
          </a:p>
        </p:txBody>
      </p:sp>
      <p:sp>
        <p:nvSpPr>
          <p:cNvPr id="8" name="Inhaltsplatzhalter 7"/>
          <p:cNvSpPr>
            <a:spLocks noGrp="1"/>
          </p:cNvSpPr>
          <p:nvPr>
            <p:ph idx="1"/>
          </p:nvPr>
        </p:nvSpPr>
        <p:spPr>
          <a:xfrm>
            <a:off x="457200" y="1676400"/>
            <a:ext cx="6477000" cy="4449763"/>
          </a:xfrm>
        </p:spPr>
        <p:txBody>
          <a:bodyPr/>
          <a:lstStyle/>
          <a:p>
            <a:endParaRPr lang="de-DE" dirty="0"/>
          </a:p>
        </p:txBody>
      </p:sp>
      <p:grpSp>
        <p:nvGrpSpPr>
          <p:cNvPr id="10" name="Gruppieren 9"/>
          <p:cNvGrpSpPr/>
          <p:nvPr/>
        </p:nvGrpSpPr>
        <p:grpSpPr>
          <a:xfrm>
            <a:off x="6705600" y="2438400"/>
            <a:ext cx="2438400" cy="2590800"/>
            <a:chOff x="6705600" y="2438400"/>
            <a:chExt cx="2438400" cy="2590800"/>
          </a:xfrm>
        </p:grpSpPr>
        <p:graphicFrame>
          <p:nvGraphicFramePr>
            <p:cNvPr id="7" name="Diagramm 6"/>
            <p:cNvGraphicFramePr/>
            <p:nvPr/>
          </p:nvGraphicFramePr>
          <p:xfrm>
            <a:off x="6724650" y="2895600"/>
            <a:ext cx="2419350" cy="2133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feld 8"/>
            <p:cNvSpPr txBox="1"/>
            <p:nvPr/>
          </p:nvSpPr>
          <p:spPr>
            <a:xfrm>
              <a:off x="6705600" y="2438400"/>
              <a:ext cx="2282548" cy="369332"/>
            </a:xfrm>
            <a:prstGeom prst="rect">
              <a:avLst/>
            </a:prstGeom>
            <a:solidFill>
              <a:schemeClr val="bg1"/>
            </a:solidFill>
          </p:spPr>
          <p:txBody>
            <a:bodyPr wrap="none" rtlCol="0">
              <a:spAutoFit/>
            </a:bodyPr>
            <a:lstStyle/>
            <a:p>
              <a:r>
                <a:rPr lang="de-DE" dirty="0" err="1" smtClean="0"/>
                <a:t>Recent</a:t>
              </a:r>
              <a:r>
                <a:rPr lang="de-DE" dirty="0" smtClean="0"/>
                <a:t> </a:t>
              </a:r>
              <a:r>
                <a:rPr lang="de-DE" dirty="0" err="1" smtClean="0"/>
                <a:t>developments</a:t>
              </a:r>
              <a:r>
                <a:rPr lang="de-DE" dirty="0" smtClean="0"/>
                <a:t>:</a:t>
              </a:r>
              <a:endParaRPr lang="de-DE"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dirty="0" smtClean="0"/>
              <a:t>Investment &amp; </a:t>
            </a:r>
            <a:r>
              <a:rPr lang="de-DE" sz="2800" dirty="0" err="1" smtClean="0"/>
              <a:t>Costs</a:t>
            </a:r>
            <a:r>
              <a:rPr lang="de-DE" sz="2800" dirty="0" smtClean="0"/>
              <a:t> </a:t>
            </a:r>
            <a:r>
              <a:rPr lang="de-DE" sz="2800" dirty="0" err="1" smtClean="0"/>
              <a:t>for</a:t>
            </a:r>
            <a:r>
              <a:rPr lang="de-DE" sz="2800" dirty="0" smtClean="0"/>
              <a:t> Solar </a:t>
            </a:r>
            <a:r>
              <a:rPr lang="de-DE" sz="2800" dirty="0" err="1" smtClean="0"/>
              <a:t>Electricity</a:t>
            </a:r>
            <a:r>
              <a:rPr lang="de-DE" sz="2800" dirty="0" smtClean="0"/>
              <a:t> (PV)</a:t>
            </a:r>
            <a:endParaRPr lang="de-DE" sz="2800" dirty="0"/>
          </a:p>
        </p:txBody>
      </p:sp>
      <p:graphicFrame>
        <p:nvGraphicFramePr>
          <p:cNvPr id="6" name="Inhaltsplatzhalter 5"/>
          <p:cNvGraphicFramePr>
            <a:graphicFrameLocks noGrp="1"/>
          </p:cNvGraphicFramePr>
          <p:nvPr>
            <p:ph idx="1"/>
          </p:nvPr>
        </p:nvGraphicFramePr>
        <p:xfrm>
          <a:off x="457200" y="1219200"/>
          <a:ext cx="8229600" cy="3245042"/>
        </p:xfrm>
        <a:graphic>
          <a:graphicData uri="http://schemas.openxmlformats.org/drawingml/2006/table">
            <a:tbl>
              <a:tblPr firstRow="1" bandRow="1">
                <a:tableStyleId>{5C22544A-7EE6-4342-B048-85BDC9FD1C3A}</a:tableStyleId>
              </a:tblPr>
              <a:tblGrid>
                <a:gridCol w="2057400"/>
                <a:gridCol w="1543050"/>
                <a:gridCol w="1543050"/>
                <a:gridCol w="1543050"/>
                <a:gridCol w="1543050"/>
              </a:tblGrid>
              <a:tr h="607821">
                <a:tc>
                  <a:txBody>
                    <a:bodyPr/>
                    <a:lstStyle/>
                    <a:p>
                      <a:pPr algn="ctr"/>
                      <a:endParaRPr lang="de-DE" sz="1600" dirty="0"/>
                    </a:p>
                  </a:txBody>
                  <a:tcPr/>
                </a:tc>
                <a:tc>
                  <a:txBody>
                    <a:bodyPr/>
                    <a:lstStyle/>
                    <a:p>
                      <a:pPr algn="ctr"/>
                      <a:r>
                        <a:rPr lang="de-DE" sz="1600" dirty="0" smtClean="0"/>
                        <a:t>2010 </a:t>
                      </a:r>
                      <a:r>
                        <a:rPr lang="de-DE" sz="1600" dirty="0" err="1" smtClean="0"/>
                        <a:t>single</a:t>
                      </a:r>
                      <a:r>
                        <a:rPr lang="de-DE" sz="1600" dirty="0" smtClean="0"/>
                        <a:t> </a:t>
                      </a:r>
                      <a:endParaRPr lang="de-DE" sz="1600" dirty="0"/>
                    </a:p>
                  </a:txBody>
                  <a:tcPr anchor="ctr"/>
                </a:tc>
                <a:tc>
                  <a:txBody>
                    <a:bodyPr/>
                    <a:lstStyle/>
                    <a:p>
                      <a:pPr algn="ctr"/>
                      <a:r>
                        <a:rPr lang="de-DE" sz="1600" dirty="0" smtClean="0"/>
                        <a:t>2010 all-incl.</a:t>
                      </a:r>
                      <a:endParaRPr lang="de-DE" sz="1600" dirty="0"/>
                    </a:p>
                  </a:txBody>
                  <a:tcPr anchor="ctr"/>
                </a:tc>
                <a:tc>
                  <a:txBody>
                    <a:bodyPr/>
                    <a:lstStyle/>
                    <a:p>
                      <a:pPr algn="ctr"/>
                      <a:r>
                        <a:rPr lang="de-DE" sz="1600" dirty="0" smtClean="0"/>
                        <a:t>2015 </a:t>
                      </a:r>
                      <a:r>
                        <a:rPr lang="de-DE" sz="1600" dirty="0" err="1" smtClean="0"/>
                        <a:t>single</a:t>
                      </a:r>
                      <a:endParaRPr lang="de-DE" sz="1600" dirty="0"/>
                    </a:p>
                  </a:txBody>
                  <a:tcPr anchor="ctr"/>
                </a:tc>
                <a:tc>
                  <a:txBody>
                    <a:bodyPr/>
                    <a:lstStyle/>
                    <a:p>
                      <a:pPr algn="ctr"/>
                      <a:r>
                        <a:rPr lang="de-DE" sz="1600" dirty="0" smtClean="0"/>
                        <a:t>2015 all-incl.</a:t>
                      </a:r>
                      <a:endParaRPr lang="de-DE" sz="1600" dirty="0"/>
                    </a:p>
                  </a:txBody>
                  <a:tcPr anchor="ctr"/>
                </a:tc>
              </a:tr>
              <a:tr h="991301">
                <a:tc>
                  <a:txBody>
                    <a:bodyPr/>
                    <a:lstStyle/>
                    <a:p>
                      <a:pPr algn="ctr"/>
                      <a:r>
                        <a:rPr lang="de-DE" sz="1600" b="1" dirty="0" smtClean="0"/>
                        <a:t>Investment </a:t>
                      </a:r>
                      <a:r>
                        <a:rPr lang="de-DE" sz="1600" b="1" dirty="0" err="1" smtClean="0"/>
                        <a:t>Production</a:t>
                      </a:r>
                      <a:r>
                        <a:rPr lang="de-DE" sz="1600" b="1" baseline="0" dirty="0" smtClean="0"/>
                        <a:t> </a:t>
                      </a:r>
                      <a:r>
                        <a:rPr lang="de-DE" sz="1600" b="1" baseline="0" dirty="0" err="1" smtClean="0"/>
                        <a:t>Capacity</a:t>
                      </a:r>
                      <a:r>
                        <a:rPr lang="de-DE" sz="1600" b="1" baseline="0" dirty="0" smtClean="0"/>
                        <a:t> </a:t>
                      </a:r>
                    </a:p>
                    <a:p>
                      <a:pPr algn="ctr"/>
                      <a:r>
                        <a:rPr lang="de-DE" sz="1600" b="0" i="1" dirty="0" smtClean="0"/>
                        <a:t>(</a:t>
                      </a:r>
                      <a:r>
                        <a:rPr lang="de-DE" sz="1600" b="0" i="1" dirty="0" err="1" smtClean="0"/>
                        <a:t>Mio</a:t>
                      </a:r>
                      <a:r>
                        <a:rPr lang="de-DE" sz="1600" b="0" i="1" dirty="0" smtClean="0"/>
                        <a:t> € / </a:t>
                      </a:r>
                      <a:r>
                        <a:rPr lang="de-DE" sz="1600" b="0" i="1" dirty="0" err="1" smtClean="0"/>
                        <a:t>MWp</a:t>
                      </a:r>
                      <a:r>
                        <a:rPr lang="de-DE" sz="1600" b="0" i="1" dirty="0" smtClean="0"/>
                        <a:t>)</a:t>
                      </a:r>
                      <a:endParaRPr lang="de-DE" sz="1600" b="0" i="1" dirty="0"/>
                    </a:p>
                  </a:txBody>
                  <a:tcPr/>
                </a:tc>
                <a:tc>
                  <a:txBody>
                    <a:bodyPr/>
                    <a:lstStyle/>
                    <a:p>
                      <a:pPr algn="ctr"/>
                      <a:r>
                        <a:rPr lang="de-DE" sz="1600" dirty="0" smtClean="0"/>
                        <a:t>2,00</a:t>
                      </a:r>
                      <a:endParaRPr lang="de-DE" sz="1600" dirty="0"/>
                    </a:p>
                  </a:txBody>
                  <a:tcPr anchor="ctr"/>
                </a:tc>
                <a:tc>
                  <a:txBody>
                    <a:bodyPr/>
                    <a:lstStyle/>
                    <a:p>
                      <a:pPr algn="ctr"/>
                      <a:r>
                        <a:rPr lang="de-DE" sz="1600" dirty="0" smtClean="0"/>
                        <a:t>1,75</a:t>
                      </a:r>
                      <a:endParaRPr lang="de-DE" sz="1600" dirty="0"/>
                    </a:p>
                  </a:txBody>
                  <a:tcPr anchor="ctr"/>
                </a:tc>
                <a:tc>
                  <a:txBody>
                    <a:bodyPr/>
                    <a:lstStyle/>
                    <a:p>
                      <a:pPr algn="ctr"/>
                      <a:r>
                        <a:rPr lang="de-DE" sz="1600" dirty="0" smtClean="0"/>
                        <a:t>1,60</a:t>
                      </a:r>
                      <a:endParaRPr lang="de-DE" sz="1600" dirty="0"/>
                    </a:p>
                  </a:txBody>
                  <a:tcPr anchor="ctr"/>
                </a:tc>
                <a:tc>
                  <a:txBody>
                    <a:bodyPr/>
                    <a:lstStyle/>
                    <a:p>
                      <a:pPr algn="ctr"/>
                      <a:r>
                        <a:rPr lang="de-DE" sz="1600" dirty="0" smtClean="0"/>
                        <a:t>1,40</a:t>
                      </a:r>
                      <a:endParaRPr lang="de-DE" sz="1600" dirty="0"/>
                    </a:p>
                  </a:txBody>
                  <a:tcPr anchor="ctr"/>
                </a:tc>
              </a:tr>
              <a:tr h="762539">
                <a:tc>
                  <a:txBody>
                    <a:bodyPr/>
                    <a:lstStyle/>
                    <a:p>
                      <a:pPr algn="ctr"/>
                      <a:r>
                        <a:rPr lang="de-DE" sz="1600" b="1" dirty="0" err="1" smtClean="0"/>
                        <a:t>Production</a:t>
                      </a:r>
                      <a:r>
                        <a:rPr lang="de-DE" sz="1600" b="1" baseline="0" dirty="0" smtClean="0"/>
                        <a:t> </a:t>
                      </a:r>
                      <a:r>
                        <a:rPr lang="de-DE" sz="1600" b="1" baseline="0" dirty="0" err="1" smtClean="0"/>
                        <a:t>Costs</a:t>
                      </a:r>
                      <a:r>
                        <a:rPr lang="de-DE" sz="1600" b="1" baseline="0" dirty="0" smtClean="0"/>
                        <a:t> </a:t>
                      </a:r>
                      <a:r>
                        <a:rPr lang="de-DE" sz="1600" b="1" baseline="0" dirty="0" err="1" smtClean="0"/>
                        <a:t>for</a:t>
                      </a:r>
                      <a:r>
                        <a:rPr lang="de-DE" sz="1600" b="1" baseline="0" dirty="0" smtClean="0"/>
                        <a:t> Installation</a:t>
                      </a:r>
                    </a:p>
                    <a:p>
                      <a:pPr algn="ctr"/>
                      <a:r>
                        <a:rPr lang="de-DE" sz="1600" b="0" i="1" baseline="0" dirty="0" smtClean="0"/>
                        <a:t>(€/</a:t>
                      </a:r>
                      <a:r>
                        <a:rPr lang="de-DE" sz="1600" b="0" i="1" baseline="0" dirty="0" err="1" smtClean="0"/>
                        <a:t>Wp</a:t>
                      </a:r>
                      <a:r>
                        <a:rPr lang="de-DE" sz="1600" b="0" i="1" baseline="0" dirty="0" smtClean="0"/>
                        <a:t>)</a:t>
                      </a:r>
                      <a:endParaRPr lang="de-DE" sz="1600" b="0" i="1" dirty="0"/>
                    </a:p>
                  </a:txBody>
                  <a:tcPr/>
                </a:tc>
                <a:tc>
                  <a:txBody>
                    <a:bodyPr/>
                    <a:lstStyle/>
                    <a:p>
                      <a:pPr algn="ctr"/>
                      <a:r>
                        <a:rPr lang="de-DE" sz="1600" dirty="0" smtClean="0"/>
                        <a:t>0,90</a:t>
                      </a:r>
                      <a:endParaRPr lang="de-DE" sz="1600" dirty="0"/>
                    </a:p>
                  </a:txBody>
                  <a:tcPr anchor="ctr"/>
                </a:tc>
                <a:tc>
                  <a:txBody>
                    <a:bodyPr/>
                    <a:lstStyle/>
                    <a:p>
                      <a:pPr algn="ctr"/>
                      <a:r>
                        <a:rPr lang="de-DE" sz="1600" dirty="0" smtClean="0"/>
                        <a:t>0,88</a:t>
                      </a:r>
                      <a:endParaRPr lang="de-DE" sz="1600" dirty="0"/>
                    </a:p>
                  </a:txBody>
                  <a:tcPr anchor="ctr"/>
                </a:tc>
                <a:tc>
                  <a:txBody>
                    <a:bodyPr/>
                    <a:lstStyle/>
                    <a:p>
                      <a:pPr algn="ctr"/>
                      <a:r>
                        <a:rPr lang="de-DE" sz="1600" dirty="0" smtClean="0"/>
                        <a:t>0,75</a:t>
                      </a:r>
                      <a:endParaRPr lang="de-DE" sz="1600" dirty="0"/>
                    </a:p>
                  </a:txBody>
                  <a:tcPr anchor="ctr"/>
                </a:tc>
                <a:tc>
                  <a:txBody>
                    <a:bodyPr/>
                    <a:lstStyle/>
                    <a:p>
                      <a:pPr algn="ctr"/>
                      <a:r>
                        <a:rPr lang="de-DE" sz="1600" dirty="0" smtClean="0"/>
                        <a:t>0,68</a:t>
                      </a:r>
                      <a:endParaRPr lang="de-DE" sz="1600" dirty="0"/>
                    </a:p>
                  </a:txBody>
                  <a:tcPr anchor="ctr"/>
                </a:tc>
              </a:tr>
              <a:tr h="762539">
                <a:tc>
                  <a:txBody>
                    <a:bodyPr/>
                    <a:lstStyle/>
                    <a:p>
                      <a:pPr algn="ctr"/>
                      <a:r>
                        <a:rPr lang="de-DE" sz="1600" b="1" dirty="0" err="1" smtClean="0"/>
                        <a:t>Cost</a:t>
                      </a:r>
                      <a:r>
                        <a:rPr lang="de-DE" sz="1600" b="1" dirty="0" smtClean="0"/>
                        <a:t> per </a:t>
                      </a:r>
                      <a:r>
                        <a:rPr lang="de-DE" sz="1600" b="1" dirty="0" err="1" smtClean="0"/>
                        <a:t>kWh</a:t>
                      </a:r>
                      <a:r>
                        <a:rPr lang="de-DE" sz="1600" b="1" dirty="0" smtClean="0"/>
                        <a:t> in Kuwait *)</a:t>
                      </a:r>
                    </a:p>
                    <a:p>
                      <a:pPr algn="ctr"/>
                      <a:r>
                        <a:rPr lang="de-DE" sz="1600" b="0" i="1" dirty="0" smtClean="0"/>
                        <a:t>(€/</a:t>
                      </a:r>
                      <a:r>
                        <a:rPr lang="de-DE" sz="1600" b="0" i="1" dirty="0" err="1" smtClean="0"/>
                        <a:t>kWh</a:t>
                      </a:r>
                      <a:r>
                        <a:rPr lang="de-DE" sz="1600" b="0" i="1" dirty="0" smtClean="0"/>
                        <a:t>)</a:t>
                      </a:r>
                      <a:endParaRPr lang="de-DE" sz="1600" b="0" i="1" dirty="0"/>
                    </a:p>
                  </a:txBody>
                  <a:tcPr/>
                </a:tc>
                <a:tc>
                  <a:txBody>
                    <a:bodyPr/>
                    <a:lstStyle/>
                    <a:p>
                      <a:pPr algn="ctr"/>
                      <a:r>
                        <a:rPr lang="de-DE" sz="1600" dirty="0" smtClean="0"/>
                        <a:t>0,126 €</a:t>
                      </a:r>
                      <a:endParaRPr lang="de-DE" sz="1600" dirty="0"/>
                    </a:p>
                  </a:txBody>
                  <a:tcPr anchor="ctr"/>
                </a:tc>
                <a:tc>
                  <a:txBody>
                    <a:bodyPr/>
                    <a:lstStyle/>
                    <a:p>
                      <a:pPr algn="ctr"/>
                      <a:r>
                        <a:rPr lang="de-DE" sz="1600" dirty="0" smtClean="0"/>
                        <a:t>0,121</a:t>
                      </a:r>
                      <a:endParaRPr lang="de-DE" sz="1600" dirty="0"/>
                    </a:p>
                  </a:txBody>
                  <a:tcPr anchor="ctr"/>
                </a:tc>
                <a:tc>
                  <a:txBody>
                    <a:bodyPr/>
                    <a:lstStyle/>
                    <a:p>
                      <a:pPr algn="ctr"/>
                      <a:r>
                        <a:rPr lang="de-DE" sz="1600" dirty="0" smtClean="0"/>
                        <a:t>0,111</a:t>
                      </a:r>
                      <a:endParaRPr lang="de-DE" sz="1600" dirty="0"/>
                    </a:p>
                  </a:txBody>
                  <a:tcPr anchor="ctr"/>
                </a:tc>
                <a:tc>
                  <a:txBody>
                    <a:bodyPr/>
                    <a:lstStyle/>
                    <a:p>
                      <a:pPr algn="ctr"/>
                      <a:r>
                        <a:rPr lang="de-DE" sz="1600" dirty="0" smtClean="0"/>
                        <a:t>0,092</a:t>
                      </a:r>
                      <a:endParaRPr lang="de-DE" sz="1600" dirty="0"/>
                    </a:p>
                  </a:txBody>
                  <a:tcPr anchor="ctr"/>
                </a:tc>
              </a:tr>
            </a:tbl>
          </a:graphicData>
        </a:graphic>
      </p:graphicFrame>
      <p:sp>
        <p:nvSpPr>
          <p:cNvPr id="7" name="Textfeld 6"/>
          <p:cNvSpPr txBox="1"/>
          <p:nvPr/>
        </p:nvSpPr>
        <p:spPr>
          <a:xfrm>
            <a:off x="457200" y="4495800"/>
            <a:ext cx="5262659" cy="276999"/>
          </a:xfrm>
          <a:prstGeom prst="rect">
            <a:avLst/>
          </a:prstGeom>
          <a:noFill/>
        </p:spPr>
        <p:txBody>
          <a:bodyPr wrap="none" rtlCol="0">
            <a:spAutoFit/>
          </a:bodyPr>
          <a:lstStyle/>
          <a:p>
            <a:r>
              <a:rPr lang="de-DE" sz="1200" dirty="0" smtClean="0"/>
              <a:t>*) </a:t>
            </a:r>
            <a:r>
              <a:rPr lang="de-DE" sz="1200" dirty="0" err="1" smtClean="0"/>
              <a:t>estimation</a:t>
            </a:r>
            <a:r>
              <a:rPr lang="de-DE" sz="1200" dirty="0" smtClean="0"/>
              <a:t> incl. 2.200kWh/</a:t>
            </a:r>
            <a:r>
              <a:rPr lang="de-DE" sz="1200" dirty="0" err="1" smtClean="0"/>
              <a:t>kW</a:t>
            </a:r>
            <a:r>
              <a:rPr lang="de-DE" sz="1200" dirty="0" smtClean="0"/>
              <a:t>; 20 </a:t>
            </a:r>
            <a:r>
              <a:rPr lang="de-DE" sz="1200" dirty="0" err="1" smtClean="0"/>
              <a:t>year</a:t>
            </a:r>
            <a:r>
              <a:rPr lang="de-DE" sz="1200" dirty="0" smtClean="0"/>
              <a:t> </a:t>
            </a:r>
            <a:r>
              <a:rPr lang="de-DE" sz="1200" dirty="0" err="1" smtClean="0"/>
              <a:t>lifetime</a:t>
            </a:r>
            <a:r>
              <a:rPr lang="de-DE" sz="1200" dirty="0" smtClean="0"/>
              <a:t>; 1% </a:t>
            </a:r>
            <a:r>
              <a:rPr lang="de-DE" sz="1200" dirty="0" err="1" smtClean="0"/>
              <a:t>insurance</a:t>
            </a:r>
            <a:r>
              <a:rPr lang="de-DE" sz="1200" dirty="0" smtClean="0"/>
              <a:t> </a:t>
            </a:r>
            <a:r>
              <a:rPr lang="de-DE" sz="1200" dirty="0" err="1" smtClean="0"/>
              <a:t>and</a:t>
            </a:r>
            <a:r>
              <a:rPr lang="de-DE" sz="1200" dirty="0" smtClean="0"/>
              <a:t> </a:t>
            </a:r>
            <a:r>
              <a:rPr lang="de-DE" sz="1200" dirty="0" err="1" smtClean="0"/>
              <a:t>other</a:t>
            </a:r>
            <a:r>
              <a:rPr lang="de-DE" sz="1200" dirty="0" smtClean="0"/>
              <a:t> </a:t>
            </a:r>
            <a:r>
              <a:rPr lang="de-DE" sz="1200" dirty="0" err="1" smtClean="0"/>
              <a:t>costs</a:t>
            </a:r>
            <a:r>
              <a:rPr lang="de-DE" sz="1200" dirty="0" smtClean="0"/>
              <a:t> </a:t>
            </a:r>
            <a:endParaRPr lang="de-DE" sz="1200" dirty="0"/>
          </a:p>
        </p:txBody>
      </p:sp>
      <p:graphicFrame>
        <p:nvGraphicFramePr>
          <p:cNvPr id="8" name="Diagramm 7"/>
          <p:cNvGraphicFramePr/>
          <p:nvPr/>
        </p:nvGraphicFramePr>
        <p:xfrm>
          <a:off x="5715000" y="4724400"/>
          <a:ext cx="3429000" cy="2133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Energy</a:t>
            </a:r>
            <a:r>
              <a:rPr lang="de-DE" dirty="0" smtClean="0"/>
              <a:t> </a:t>
            </a:r>
            <a:r>
              <a:rPr lang="de-DE" dirty="0" err="1" smtClean="0"/>
              <a:t>Payback</a:t>
            </a:r>
            <a:r>
              <a:rPr lang="de-DE" dirty="0" smtClean="0"/>
              <a:t> Time </a:t>
            </a:r>
            <a:r>
              <a:rPr lang="de-DE" dirty="0" err="1" smtClean="0"/>
              <a:t>of</a:t>
            </a:r>
            <a:r>
              <a:rPr lang="de-DE" dirty="0" smtClean="0"/>
              <a:t> Solar </a:t>
            </a:r>
            <a:r>
              <a:rPr lang="de-DE" dirty="0" err="1" smtClean="0"/>
              <a:t>Electricity</a:t>
            </a:r>
            <a:r>
              <a:rPr lang="de-DE" dirty="0" smtClean="0"/>
              <a:t> (PV)</a:t>
            </a:r>
            <a:endParaRPr lang="de-DE" dirty="0"/>
          </a:p>
        </p:txBody>
      </p:sp>
      <p:sp>
        <p:nvSpPr>
          <p:cNvPr id="3" name="Inhaltsplatzhalter 2"/>
          <p:cNvSpPr>
            <a:spLocks noGrp="1"/>
          </p:cNvSpPr>
          <p:nvPr>
            <p:ph idx="1"/>
          </p:nvPr>
        </p:nvSpPr>
        <p:spPr/>
        <p:txBody>
          <a:bodyPr/>
          <a:lstStyle/>
          <a:p>
            <a:endParaRPr lang="de-DE"/>
          </a:p>
        </p:txBody>
      </p:sp>
      <p:pic>
        <p:nvPicPr>
          <p:cNvPr id="32770" name="Picture 2"/>
          <p:cNvPicPr>
            <a:picLocks noChangeAspect="1" noChangeArrowheads="1"/>
          </p:cNvPicPr>
          <p:nvPr/>
        </p:nvPicPr>
        <p:blipFill>
          <a:blip r:embed="rId2" cstate="print">
            <a:duotone>
              <a:schemeClr val="accent1">
                <a:shade val="45000"/>
                <a:satMod val="135000"/>
              </a:schemeClr>
              <a:prstClr val="white"/>
            </a:duotone>
          </a:blip>
          <a:srcRect l="11101" t="25094" r="5273" b="8563"/>
          <a:stretch>
            <a:fillRect/>
          </a:stretch>
        </p:blipFill>
        <p:spPr bwMode="auto">
          <a:xfrm>
            <a:off x="533400" y="1447800"/>
            <a:ext cx="8077200" cy="4724400"/>
          </a:xfrm>
          <a:prstGeom prst="rect">
            <a:avLst/>
          </a:prstGeom>
          <a:noFill/>
          <a:ln w="9525">
            <a:noFill/>
            <a:miter lim="800000"/>
            <a:headEnd/>
            <a:tailEnd/>
          </a:ln>
        </p:spPr>
      </p:pic>
      <p:sp>
        <p:nvSpPr>
          <p:cNvPr id="5" name="Textfeld 4"/>
          <p:cNvSpPr txBox="1"/>
          <p:nvPr/>
        </p:nvSpPr>
        <p:spPr>
          <a:xfrm>
            <a:off x="1149297" y="5562600"/>
            <a:ext cx="1393330" cy="523220"/>
          </a:xfrm>
          <a:prstGeom prst="rect">
            <a:avLst/>
          </a:prstGeom>
          <a:solidFill>
            <a:schemeClr val="accent1">
              <a:lumMod val="20000"/>
              <a:lumOff val="80000"/>
            </a:schemeClr>
          </a:solidFill>
        </p:spPr>
        <p:txBody>
          <a:bodyPr wrap="none" rtlCol="0">
            <a:spAutoFit/>
          </a:bodyPr>
          <a:lstStyle/>
          <a:p>
            <a:pPr algn="ctr"/>
            <a:r>
              <a:rPr lang="de-DE" sz="1400" b="1" dirty="0" smtClean="0">
                <a:solidFill>
                  <a:schemeClr val="accent1">
                    <a:lumMod val="75000"/>
                  </a:schemeClr>
                </a:solidFill>
              </a:rPr>
              <a:t>TF Solar Module</a:t>
            </a:r>
          </a:p>
          <a:p>
            <a:pPr algn="ctr"/>
            <a:r>
              <a:rPr lang="de-DE" sz="1400" b="1" dirty="0" smtClean="0">
                <a:solidFill>
                  <a:schemeClr val="accent1">
                    <a:lumMod val="75000"/>
                  </a:schemeClr>
                </a:solidFill>
              </a:rPr>
              <a:t>South Europe</a:t>
            </a:r>
            <a:endParaRPr lang="de-DE" sz="1400" b="1" dirty="0">
              <a:solidFill>
                <a:schemeClr val="accent1">
                  <a:lumMod val="75000"/>
                </a:schemeClr>
              </a:solidFill>
            </a:endParaRPr>
          </a:p>
        </p:txBody>
      </p:sp>
      <p:sp>
        <p:nvSpPr>
          <p:cNvPr id="6" name="Textfeld 5"/>
          <p:cNvSpPr txBox="1"/>
          <p:nvPr/>
        </p:nvSpPr>
        <p:spPr>
          <a:xfrm>
            <a:off x="2597097" y="5562600"/>
            <a:ext cx="1393330" cy="523220"/>
          </a:xfrm>
          <a:prstGeom prst="rect">
            <a:avLst/>
          </a:prstGeom>
          <a:solidFill>
            <a:schemeClr val="accent1">
              <a:lumMod val="20000"/>
              <a:lumOff val="80000"/>
            </a:schemeClr>
          </a:solidFill>
        </p:spPr>
        <p:txBody>
          <a:bodyPr wrap="none" rtlCol="0">
            <a:spAutoFit/>
          </a:bodyPr>
          <a:lstStyle/>
          <a:p>
            <a:pPr algn="ctr"/>
            <a:r>
              <a:rPr lang="de-DE" sz="1400" b="1" dirty="0" smtClean="0">
                <a:solidFill>
                  <a:schemeClr val="accent1">
                    <a:lumMod val="75000"/>
                  </a:schemeClr>
                </a:solidFill>
              </a:rPr>
              <a:t>TF Solar Module</a:t>
            </a:r>
          </a:p>
          <a:p>
            <a:pPr algn="ctr"/>
            <a:r>
              <a:rPr lang="de-DE" sz="1400" b="1" dirty="0" smtClean="0">
                <a:solidFill>
                  <a:schemeClr val="accent1">
                    <a:lumMod val="75000"/>
                  </a:schemeClr>
                </a:solidFill>
              </a:rPr>
              <a:t>Central Europe</a:t>
            </a:r>
            <a:endParaRPr lang="de-DE" sz="1400" b="1" dirty="0">
              <a:solidFill>
                <a:schemeClr val="accent1">
                  <a:lumMod val="75000"/>
                </a:schemeClr>
              </a:solidFill>
            </a:endParaRPr>
          </a:p>
        </p:txBody>
      </p:sp>
      <p:sp>
        <p:nvSpPr>
          <p:cNvPr id="7" name="Textfeld 6"/>
          <p:cNvSpPr txBox="1"/>
          <p:nvPr/>
        </p:nvSpPr>
        <p:spPr>
          <a:xfrm>
            <a:off x="5534572" y="5562600"/>
            <a:ext cx="1393330" cy="523220"/>
          </a:xfrm>
          <a:prstGeom prst="rect">
            <a:avLst/>
          </a:prstGeom>
          <a:solidFill>
            <a:schemeClr val="accent1">
              <a:lumMod val="20000"/>
              <a:lumOff val="80000"/>
            </a:schemeClr>
          </a:solidFill>
        </p:spPr>
        <p:txBody>
          <a:bodyPr wrap="none" rtlCol="0">
            <a:spAutoFit/>
          </a:bodyPr>
          <a:lstStyle/>
          <a:p>
            <a:pPr algn="ctr"/>
            <a:r>
              <a:rPr lang="de-DE" sz="1400" b="1" dirty="0" smtClean="0">
                <a:solidFill>
                  <a:schemeClr val="accent1">
                    <a:lumMod val="75000"/>
                  </a:schemeClr>
                </a:solidFill>
              </a:rPr>
              <a:t>TF Solar Module</a:t>
            </a:r>
          </a:p>
          <a:p>
            <a:pPr algn="ctr"/>
            <a:r>
              <a:rPr lang="de-DE" sz="1400" b="1" dirty="0" smtClean="0">
                <a:solidFill>
                  <a:schemeClr val="accent1">
                    <a:lumMod val="75000"/>
                  </a:schemeClr>
                </a:solidFill>
              </a:rPr>
              <a:t>South Europe</a:t>
            </a:r>
            <a:endParaRPr lang="de-DE" sz="1400" b="1" dirty="0">
              <a:solidFill>
                <a:schemeClr val="accent1">
                  <a:lumMod val="75000"/>
                </a:schemeClr>
              </a:solidFill>
            </a:endParaRPr>
          </a:p>
        </p:txBody>
      </p:sp>
      <p:sp>
        <p:nvSpPr>
          <p:cNvPr id="8" name="Textfeld 7"/>
          <p:cNvSpPr txBox="1"/>
          <p:nvPr/>
        </p:nvSpPr>
        <p:spPr>
          <a:xfrm>
            <a:off x="6877121" y="5562600"/>
            <a:ext cx="1502334" cy="523220"/>
          </a:xfrm>
          <a:prstGeom prst="rect">
            <a:avLst/>
          </a:prstGeom>
          <a:solidFill>
            <a:schemeClr val="accent1">
              <a:lumMod val="20000"/>
              <a:lumOff val="80000"/>
            </a:schemeClr>
          </a:solidFill>
        </p:spPr>
        <p:txBody>
          <a:bodyPr wrap="none" rtlCol="0">
            <a:spAutoFit/>
          </a:bodyPr>
          <a:lstStyle/>
          <a:p>
            <a:pPr algn="ctr"/>
            <a:r>
              <a:rPr lang="de-DE" sz="1400" b="1" dirty="0" smtClean="0">
                <a:solidFill>
                  <a:schemeClr val="accent1">
                    <a:lumMod val="75000"/>
                  </a:schemeClr>
                </a:solidFill>
              </a:rPr>
              <a:t>C-Si Solar Module</a:t>
            </a:r>
          </a:p>
          <a:p>
            <a:pPr algn="ctr"/>
            <a:r>
              <a:rPr lang="de-DE" sz="1400" b="1" dirty="0" smtClean="0">
                <a:solidFill>
                  <a:schemeClr val="accent1">
                    <a:lumMod val="75000"/>
                  </a:schemeClr>
                </a:solidFill>
              </a:rPr>
              <a:t>Central Europe</a:t>
            </a:r>
            <a:endParaRPr lang="de-DE" sz="1400" b="1" dirty="0">
              <a:solidFill>
                <a:schemeClr val="accent1">
                  <a:lumMod val="75000"/>
                </a:schemeClr>
              </a:solidFill>
            </a:endParaRPr>
          </a:p>
        </p:txBody>
      </p:sp>
      <p:sp>
        <p:nvSpPr>
          <p:cNvPr id="9" name="Textfeld 8"/>
          <p:cNvSpPr txBox="1"/>
          <p:nvPr/>
        </p:nvSpPr>
        <p:spPr>
          <a:xfrm>
            <a:off x="457200" y="1828800"/>
            <a:ext cx="575286" cy="307777"/>
          </a:xfrm>
          <a:prstGeom prst="rect">
            <a:avLst/>
          </a:prstGeom>
          <a:noFill/>
        </p:spPr>
        <p:txBody>
          <a:bodyPr wrap="none" rtlCol="0">
            <a:spAutoFit/>
          </a:bodyPr>
          <a:lstStyle/>
          <a:p>
            <a:pPr algn="ctr"/>
            <a:r>
              <a:rPr lang="de-DE" sz="1400" b="1" dirty="0" err="1" smtClean="0">
                <a:solidFill>
                  <a:schemeClr val="accent1">
                    <a:lumMod val="75000"/>
                  </a:schemeClr>
                </a:solidFill>
              </a:rPr>
              <a:t>Years</a:t>
            </a:r>
            <a:endParaRPr lang="de-DE" sz="1400" b="1" dirty="0">
              <a:solidFill>
                <a:schemeClr val="accent1">
                  <a:lumMod val="75000"/>
                </a:schemeClr>
              </a:solidFill>
            </a:endParaRPr>
          </a:p>
        </p:txBody>
      </p:sp>
      <p:sp>
        <p:nvSpPr>
          <p:cNvPr id="10" name="Rechteck 9"/>
          <p:cNvSpPr/>
          <p:nvPr/>
        </p:nvSpPr>
        <p:spPr>
          <a:xfrm>
            <a:off x="3962400" y="4267200"/>
            <a:ext cx="736600" cy="1181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4876800" y="4038600"/>
            <a:ext cx="736600" cy="142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4336502" y="4953000"/>
            <a:ext cx="797527" cy="307777"/>
          </a:xfrm>
          <a:prstGeom prst="rect">
            <a:avLst/>
          </a:prstGeom>
          <a:solidFill>
            <a:schemeClr val="accent1">
              <a:lumMod val="20000"/>
              <a:lumOff val="80000"/>
            </a:schemeClr>
          </a:solidFill>
        </p:spPr>
        <p:txBody>
          <a:bodyPr wrap="none" rtlCol="0">
            <a:spAutoFit/>
          </a:bodyPr>
          <a:lstStyle/>
          <a:p>
            <a:pPr algn="ctr"/>
            <a:r>
              <a:rPr lang="de-DE" sz="1400" b="1" dirty="0" smtClean="0">
                <a:solidFill>
                  <a:schemeClr val="accent1">
                    <a:lumMod val="75000"/>
                  </a:schemeClr>
                </a:solidFill>
              </a:rPr>
              <a:t>KUWAIT</a:t>
            </a:r>
            <a:endParaRPr lang="de-DE" sz="1400" b="1" dirty="0">
              <a:solidFill>
                <a:schemeClr val="accent1">
                  <a:lumMod val="75000"/>
                </a:schemeClr>
              </a:solidFill>
            </a:endParaRPr>
          </a:p>
        </p:txBody>
      </p:sp>
      <p:cxnSp>
        <p:nvCxnSpPr>
          <p:cNvPr id="14" name="Gerade Verbindung mit Pfeil 13"/>
          <p:cNvCxnSpPr>
            <a:endCxn id="10" idx="0"/>
          </p:cNvCxnSpPr>
          <p:nvPr/>
        </p:nvCxnSpPr>
        <p:spPr>
          <a:xfrm>
            <a:off x="3276600" y="3810000"/>
            <a:ext cx="1054100" cy="457200"/>
          </a:xfrm>
          <a:prstGeom prst="straightConnector1">
            <a:avLst/>
          </a:prstGeom>
          <a:ln w="3175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a:endCxn id="11" idx="0"/>
          </p:cNvCxnSpPr>
          <p:nvPr/>
        </p:nvCxnSpPr>
        <p:spPr>
          <a:xfrm rot="10800000" flipV="1">
            <a:off x="5245100" y="3429000"/>
            <a:ext cx="927100" cy="609600"/>
          </a:xfrm>
          <a:prstGeom prst="straightConnector1">
            <a:avLst/>
          </a:prstGeom>
          <a:ln w="31750">
            <a:headEnd type="ova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par>
                                <p:cTn id="17" presetID="22" presetClass="entr" presetSubtype="1"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Potential Solar </a:t>
            </a:r>
            <a:r>
              <a:rPr lang="de-DE" dirty="0" err="1" smtClean="0"/>
              <a:t>Electricity</a:t>
            </a:r>
            <a:r>
              <a:rPr lang="de-DE" dirty="0" smtClean="0"/>
              <a:t> </a:t>
            </a:r>
            <a:r>
              <a:rPr lang="de-DE" dirty="0" err="1" smtClean="0"/>
              <a:t>Production</a:t>
            </a:r>
            <a:r>
              <a:rPr lang="de-DE" dirty="0" smtClean="0"/>
              <a:t> in Kuwait</a:t>
            </a:r>
            <a:endParaRPr lang="de-DE" dirty="0"/>
          </a:p>
        </p:txBody>
      </p:sp>
      <p:pic>
        <p:nvPicPr>
          <p:cNvPr id="35842" name="Picture 2"/>
          <p:cNvPicPr>
            <a:picLocks noChangeAspect="1" noChangeArrowheads="1"/>
          </p:cNvPicPr>
          <p:nvPr/>
        </p:nvPicPr>
        <p:blipFill>
          <a:blip r:embed="rId2" cstate="print"/>
          <a:srcRect/>
          <a:stretch>
            <a:fillRect/>
          </a:stretch>
        </p:blipFill>
        <p:spPr bwMode="auto">
          <a:xfrm>
            <a:off x="5029200" y="1676400"/>
            <a:ext cx="2819400" cy="2047875"/>
          </a:xfrm>
          <a:prstGeom prst="rect">
            <a:avLst/>
          </a:prstGeom>
          <a:noFill/>
          <a:ln w="9525">
            <a:noFill/>
            <a:miter lim="800000"/>
            <a:headEnd/>
            <a:tailEnd/>
          </a:ln>
        </p:spPr>
      </p:pic>
      <p:pic>
        <p:nvPicPr>
          <p:cNvPr id="35843" name="Picture 3"/>
          <p:cNvPicPr>
            <a:picLocks noChangeAspect="1" noChangeArrowheads="1"/>
          </p:cNvPicPr>
          <p:nvPr/>
        </p:nvPicPr>
        <p:blipFill>
          <a:blip r:embed="rId3" cstate="print"/>
          <a:srcRect/>
          <a:stretch>
            <a:fillRect/>
          </a:stretch>
        </p:blipFill>
        <p:spPr bwMode="auto">
          <a:xfrm>
            <a:off x="5029200" y="4286250"/>
            <a:ext cx="2819400" cy="2114550"/>
          </a:xfrm>
          <a:prstGeom prst="rect">
            <a:avLst/>
          </a:prstGeom>
          <a:noFill/>
          <a:ln w="9525">
            <a:noFill/>
            <a:miter lim="800000"/>
            <a:headEnd/>
            <a:tailEnd/>
          </a:ln>
        </p:spPr>
      </p:pic>
      <p:pic>
        <p:nvPicPr>
          <p:cNvPr id="35845" name="Picture 5"/>
          <p:cNvPicPr>
            <a:picLocks noChangeAspect="1" noChangeArrowheads="1"/>
          </p:cNvPicPr>
          <p:nvPr/>
        </p:nvPicPr>
        <p:blipFill>
          <a:blip r:embed="rId4" cstate="print"/>
          <a:srcRect/>
          <a:stretch>
            <a:fillRect/>
          </a:stretch>
        </p:blipFill>
        <p:spPr bwMode="auto">
          <a:xfrm>
            <a:off x="457200" y="4362450"/>
            <a:ext cx="2794000" cy="2019300"/>
          </a:xfrm>
          <a:prstGeom prst="rect">
            <a:avLst/>
          </a:prstGeom>
          <a:noFill/>
          <a:ln w="9525">
            <a:noFill/>
            <a:miter lim="800000"/>
            <a:headEnd/>
            <a:tailEnd/>
          </a:ln>
        </p:spPr>
      </p:pic>
      <p:pic>
        <p:nvPicPr>
          <p:cNvPr id="35844" name="Picture 4"/>
          <p:cNvPicPr>
            <a:picLocks noChangeAspect="1" noChangeArrowheads="1"/>
          </p:cNvPicPr>
          <p:nvPr/>
        </p:nvPicPr>
        <p:blipFill>
          <a:blip r:embed="rId5" cstate="print"/>
          <a:srcRect/>
          <a:stretch>
            <a:fillRect/>
          </a:stretch>
        </p:blipFill>
        <p:spPr bwMode="auto">
          <a:xfrm>
            <a:off x="457200" y="1676400"/>
            <a:ext cx="2819400" cy="2057400"/>
          </a:xfrm>
          <a:prstGeom prst="rect">
            <a:avLst/>
          </a:prstGeom>
          <a:noFill/>
          <a:ln w="9525">
            <a:noFill/>
            <a:miter lim="800000"/>
            <a:headEnd/>
            <a:tailEnd/>
          </a:ln>
        </p:spPr>
      </p:pic>
      <p:sp>
        <p:nvSpPr>
          <p:cNvPr id="8" name="Textfeld 7"/>
          <p:cNvSpPr txBox="1"/>
          <p:nvPr/>
        </p:nvSpPr>
        <p:spPr>
          <a:xfrm>
            <a:off x="2209800" y="3886200"/>
            <a:ext cx="3810000" cy="369332"/>
          </a:xfrm>
          <a:prstGeom prst="rect">
            <a:avLst/>
          </a:prstGeom>
          <a:solidFill>
            <a:schemeClr val="accent5">
              <a:lumMod val="20000"/>
              <a:lumOff val="80000"/>
            </a:schemeClr>
          </a:solidFill>
        </p:spPr>
        <p:txBody>
          <a:bodyPr wrap="square" rtlCol="0">
            <a:spAutoFit/>
          </a:bodyPr>
          <a:lstStyle/>
          <a:p>
            <a:pPr algn="ctr"/>
            <a:r>
              <a:rPr lang="de-DE" b="1" dirty="0" smtClean="0">
                <a:solidFill>
                  <a:schemeClr val="accent1">
                    <a:lumMod val="50000"/>
                  </a:schemeClr>
                </a:solidFill>
              </a:rPr>
              <a:t>Large-</a:t>
            </a:r>
            <a:r>
              <a:rPr lang="de-DE" b="1" dirty="0" err="1" smtClean="0">
                <a:solidFill>
                  <a:schemeClr val="accent1">
                    <a:lumMod val="50000"/>
                  </a:schemeClr>
                </a:solidFill>
              </a:rPr>
              <a:t>scale</a:t>
            </a:r>
            <a:r>
              <a:rPr lang="de-DE" b="1" dirty="0" smtClean="0">
                <a:solidFill>
                  <a:schemeClr val="accent1">
                    <a:lumMod val="50000"/>
                  </a:schemeClr>
                </a:solidFill>
              </a:rPr>
              <a:t> solar </a:t>
            </a:r>
            <a:r>
              <a:rPr lang="de-DE" b="1" dirty="0" err="1" smtClean="0">
                <a:solidFill>
                  <a:schemeClr val="accent1">
                    <a:lumMod val="50000"/>
                  </a:schemeClr>
                </a:solidFill>
              </a:rPr>
              <a:t>installations</a:t>
            </a:r>
            <a:endParaRPr lang="de-DE" b="1" dirty="0">
              <a:solidFill>
                <a:schemeClr val="accent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Potential Solar </a:t>
            </a:r>
            <a:r>
              <a:rPr lang="de-DE" dirty="0" err="1" smtClean="0"/>
              <a:t>Electricity</a:t>
            </a:r>
            <a:r>
              <a:rPr lang="de-DE" dirty="0" smtClean="0"/>
              <a:t> </a:t>
            </a:r>
            <a:r>
              <a:rPr lang="de-DE" dirty="0" err="1" smtClean="0"/>
              <a:t>Production</a:t>
            </a:r>
            <a:r>
              <a:rPr lang="de-DE" dirty="0" smtClean="0"/>
              <a:t> in Kuwait</a:t>
            </a:r>
            <a:endParaRPr lang="de-DE" dirty="0"/>
          </a:p>
        </p:txBody>
      </p:sp>
      <p:pic>
        <p:nvPicPr>
          <p:cNvPr id="6" name="Grafik 5" descr="Herne_fertig1.jpg"/>
          <p:cNvPicPr>
            <a:picLocks noChangeAspect="1"/>
          </p:cNvPicPr>
          <p:nvPr/>
        </p:nvPicPr>
        <p:blipFill>
          <a:blip r:embed="rId2" cstate="print"/>
          <a:stretch>
            <a:fillRect/>
          </a:stretch>
        </p:blipFill>
        <p:spPr>
          <a:xfrm>
            <a:off x="723900" y="4114800"/>
            <a:ext cx="3538826" cy="2143125"/>
          </a:xfrm>
          <a:prstGeom prst="rect">
            <a:avLst/>
          </a:prstGeom>
        </p:spPr>
      </p:pic>
      <p:pic>
        <p:nvPicPr>
          <p:cNvPr id="36866" name="Picture 2"/>
          <p:cNvPicPr>
            <a:picLocks noChangeAspect="1" noChangeArrowheads="1"/>
          </p:cNvPicPr>
          <p:nvPr/>
        </p:nvPicPr>
        <p:blipFill>
          <a:blip r:embed="rId3" cstate="print"/>
          <a:srcRect/>
          <a:stretch>
            <a:fillRect/>
          </a:stretch>
        </p:blipFill>
        <p:spPr bwMode="auto">
          <a:xfrm>
            <a:off x="685800" y="1447800"/>
            <a:ext cx="3550650" cy="2224087"/>
          </a:xfrm>
          <a:prstGeom prst="rect">
            <a:avLst/>
          </a:prstGeom>
          <a:noFill/>
          <a:ln w="9525">
            <a:noFill/>
            <a:miter lim="800000"/>
            <a:headEnd/>
            <a:tailEnd/>
          </a:ln>
        </p:spPr>
      </p:pic>
      <p:pic>
        <p:nvPicPr>
          <p:cNvPr id="36867" name="Picture 3"/>
          <p:cNvPicPr>
            <a:picLocks noChangeAspect="1" noChangeArrowheads="1"/>
          </p:cNvPicPr>
          <p:nvPr/>
        </p:nvPicPr>
        <p:blipFill>
          <a:blip r:embed="rId4" cstate="print"/>
          <a:srcRect/>
          <a:stretch>
            <a:fillRect/>
          </a:stretch>
        </p:blipFill>
        <p:spPr bwMode="auto">
          <a:xfrm>
            <a:off x="5486400" y="1447800"/>
            <a:ext cx="2857500" cy="4800600"/>
          </a:xfrm>
          <a:prstGeom prst="rect">
            <a:avLst/>
          </a:prstGeom>
          <a:noFill/>
          <a:ln w="9525">
            <a:noFill/>
            <a:miter lim="800000"/>
            <a:headEnd/>
            <a:tailEnd/>
          </a:ln>
        </p:spPr>
      </p:pic>
      <p:sp>
        <p:nvSpPr>
          <p:cNvPr id="10" name="Textfeld 9"/>
          <p:cNvSpPr txBox="1"/>
          <p:nvPr/>
        </p:nvSpPr>
        <p:spPr>
          <a:xfrm>
            <a:off x="1587500" y="3720068"/>
            <a:ext cx="3810000" cy="369332"/>
          </a:xfrm>
          <a:prstGeom prst="rect">
            <a:avLst/>
          </a:prstGeom>
          <a:solidFill>
            <a:schemeClr val="accent5">
              <a:lumMod val="20000"/>
              <a:lumOff val="80000"/>
            </a:schemeClr>
          </a:solidFill>
        </p:spPr>
        <p:txBody>
          <a:bodyPr wrap="square" rtlCol="0">
            <a:spAutoFit/>
          </a:bodyPr>
          <a:lstStyle/>
          <a:p>
            <a:pPr algn="ctr"/>
            <a:r>
              <a:rPr lang="de-DE" b="1" dirty="0" err="1" smtClean="0">
                <a:solidFill>
                  <a:schemeClr val="accent1">
                    <a:lumMod val="50000"/>
                  </a:schemeClr>
                </a:solidFill>
              </a:rPr>
              <a:t>Building</a:t>
            </a:r>
            <a:r>
              <a:rPr lang="de-DE" b="1" dirty="0" smtClean="0">
                <a:solidFill>
                  <a:schemeClr val="accent1">
                    <a:lumMod val="50000"/>
                  </a:schemeClr>
                </a:solidFill>
              </a:rPr>
              <a:t>-Integrated solar </a:t>
            </a:r>
            <a:r>
              <a:rPr lang="de-DE" b="1" dirty="0" err="1" smtClean="0">
                <a:solidFill>
                  <a:schemeClr val="accent1">
                    <a:lumMod val="50000"/>
                  </a:schemeClr>
                </a:solidFill>
              </a:rPr>
              <a:t>installations</a:t>
            </a:r>
            <a:endParaRPr lang="de-DE" b="1" dirty="0">
              <a:solidFill>
                <a:schemeClr val="accent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100% Solar </a:t>
            </a:r>
            <a:r>
              <a:rPr lang="de-DE" dirty="0" err="1" smtClean="0"/>
              <a:t>Electricity</a:t>
            </a:r>
            <a:r>
              <a:rPr lang="de-DE" dirty="0" smtClean="0"/>
              <a:t> (PV) </a:t>
            </a:r>
            <a:r>
              <a:rPr lang="de-DE" dirty="0" err="1" smtClean="0"/>
              <a:t>for</a:t>
            </a:r>
            <a:r>
              <a:rPr lang="de-DE" dirty="0" smtClean="0"/>
              <a:t> Kuwait / </a:t>
            </a:r>
            <a:r>
              <a:rPr lang="de-DE" dirty="0" err="1" smtClean="0"/>
              <a:t>Estimation</a:t>
            </a:r>
            <a:endParaRPr lang="de-DE" dirty="0"/>
          </a:p>
        </p:txBody>
      </p:sp>
      <p:sp>
        <p:nvSpPr>
          <p:cNvPr id="3" name="Inhaltsplatzhalter 2"/>
          <p:cNvSpPr>
            <a:spLocks noGrp="1"/>
          </p:cNvSpPr>
          <p:nvPr>
            <p:ph idx="1"/>
          </p:nvPr>
        </p:nvSpPr>
        <p:spPr>
          <a:xfrm>
            <a:off x="457200" y="1600200"/>
            <a:ext cx="8229600" cy="4525963"/>
          </a:xfrm>
          <a:effectLst>
            <a:glow rad="101600">
              <a:schemeClr val="accent1">
                <a:satMod val="175000"/>
                <a:alpha val="40000"/>
              </a:schemeClr>
            </a:glow>
            <a:outerShdw blurRad="76200" dir="13500000" sy="23000" kx="1200000" algn="br" rotWithShape="0">
              <a:prstClr val="black">
                <a:alpha val="20000"/>
              </a:prstClr>
            </a:outerShdw>
          </a:effectLst>
        </p:spPr>
        <p:style>
          <a:lnRef idx="0">
            <a:schemeClr val="accent1"/>
          </a:lnRef>
          <a:fillRef idx="3">
            <a:schemeClr val="accent1"/>
          </a:fillRef>
          <a:effectRef idx="3">
            <a:schemeClr val="accent1"/>
          </a:effectRef>
          <a:fontRef idx="minor">
            <a:schemeClr val="lt1"/>
          </a:fontRef>
        </p:style>
        <p:txBody>
          <a:bodyPr>
            <a:normAutofit lnSpcReduction="10000"/>
          </a:bodyPr>
          <a:lstStyle/>
          <a:p>
            <a:pPr>
              <a:tabLst>
                <a:tab pos="4841875" algn="l"/>
              </a:tabLst>
            </a:pPr>
            <a:r>
              <a:rPr lang="de-DE" dirty="0" err="1" smtClean="0"/>
              <a:t>Existing</a:t>
            </a:r>
            <a:r>
              <a:rPr lang="de-DE" dirty="0" smtClean="0"/>
              <a:t> </a:t>
            </a:r>
            <a:r>
              <a:rPr lang="de-DE" dirty="0" err="1" smtClean="0"/>
              <a:t>Electricity</a:t>
            </a:r>
            <a:r>
              <a:rPr lang="de-DE" dirty="0" smtClean="0"/>
              <a:t> </a:t>
            </a:r>
            <a:r>
              <a:rPr lang="de-DE" dirty="0" err="1" smtClean="0"/>
              <a:t>Consumption</a:t>
            </a:r>
            <a:r>
              <a:rPr lang="de-DE" dirty="0" smtClean="0"/>
              <a:t>:	45 </a:t>
            </a:r>
            <a:r>
              <a:rPr lang="de-DE" dirty="0" err="1" smtClean="0"/>
              <a:t>TWh</a:t>
            </a:r>
            <a:endParaRPr lang="de-DE" dirty="0" smtClean="0"/>
          </a:p>
          <a:p>
            <a:pPr>
              <a:tabLst>
                <a:tab pos="4841875" algn="l"/>
              </a:tabLst>
            </a:pPr>
            <a:r>
              <a:rPr lang="de-DE" dirty="0" err="1" smtClean="0"/>
              <a:t>Existing</a:t>
            </a:r>
            <a:r>
              <a:rPr lang="de-DE" dirty="0" smtClean="0"/>
              <a:t> </a:t>
            </a:r>
            <a:r>
              <a:rPr lang="de-DE" dirty="0" err="1" smtClean="0"/>
              <a:t>installed</a:t>
            </a:r>
            <a:r>
              <a:rPr lang="de-DE" dirty="0" smtClean="0"/>
              <a:t> Power Utilities:	11 GW</a:t>
            </a:r>
          </a:p>
          <a:p>
            <a:pPr>
              <a:tabLst>
                <a:tab pos="4841875" algn="l"/>
              </a:tabLst>
            </a:pPr>
            <a:endParaRPr lang="de-DE" dirty="0" smtClean="0"/>
          </a:p>
          <a:p>
            <a:pPr>
              <a:tabLst>
                <a:tab pos="4841875" algn="l"/>
              </a:tabLst>
            </a:pPr>
            <a:r>
              <a:rPr lang="de-DE" dirty="0" smtClean="0"/>
              <a:t>PV </a:t>
            </a:r>
            <a:r>
              <a:rPr lang="de-DE" dirty="0" err="1" smtClean="0"/>
              <a:t>Installations</a:t>
            </a:r>
            <a:r>
              <a:rPr lang="de-DE" dirty="0" smtClean="0"/>
              <a:t> </a:t>
            </a:r>
            <a:r>
              <a:rPr lang="de-DE" dirty="0" err="1" smtClean="0"/>
              <a:t>needed</a:t>
            </a:r>
            <a:r>
              <a:rPr lang="de-DE" dirty="0" smtClean="0"/>
              <a:t>:	20 GW</a:t>
            </a:r>
          </a:p>
          <a:p>
            <a:pPr>
              <a:tabLst>
                <a:tab pos="4841875" algn="l"/>
              </a:tabLst>
            </a:pPr>
            <a:r>
              <a:rPr lang="de-DE" dirty="0" smtClean="0"/>
              <a:t>Land Area </a:t>
            </a:r>
            <a:r>
              <a:rPr lang="de-DE" dirty="0" err="1" smtClean="0"/>
              <a:t>needed</a:t>
            </a:r>
            <a:r>
              <a:rPr lang="de-DE" dirty="0" smtClean="0"/>
              <a:t>:	482 km² (2,7% </a:t>
            </a:r>
            <a:r>
              <a:rPr lang="de-DE" dirty="0" err="1" smtClean="0"/>
              <a:t>of</a:t>
            </a:r>
            <a:r>
              <a:rPr lang="de-DE" dirty="0" smtClean="0"/>
              <a:t> total)</a:t>
            </a:r>
          </a:p>
          <a:p>
            <a:pPr>
              <a:tabLst>
                <a:tab pos="4841875" algn="l"/>
              </a:tabLst>
            </a:pPr>
            <a:r>
              <a:rPr lang="de-DE" dirty="0" err="1" smtClean="0"/>
              <a:t>Estimated</a:t>
            </a:r>
            <a:r>
              <a:rPr lang="de-DE" dirty="0" smtClean="0"/>
              <a:t> </a:t>
            </a:r>
            <a:r>
              <a:rPr lang="de-DE" dirty="0" err="1" smtClean="0"/>
              <a:t>Lifetime</a:t>
            </a:r>
            <a:r>
              <a:rPr lang="de-DE" dirty="0" smtClean="0"/>
              <a:t>:	30 </a:t>
            </a:r>
            <a:r>
              <a:rPr lang="de-DE" dirty="0" err="1" smtClean="0"/>
              <a:t>years</a:t>
            </a:r>
            <a:endParaRPr lang="de-DE" dirty="0" smtClean="0"/>
          </a:p>
          <a:p>
            <a:pPr>
              <a:tabLst>
                <a:tab pos="4841875" algn="l"/>
              </a:tabLst>
            </a:pPr>
            <a:r>
              <a:rPr lang="de-DE" dirty="0" smtClean="0"/>
              <a:t>Total </a:t>
            </a:r>
            <a:r>
              <a:rPr lang="de-DE" dirty="0" err="1" smtClean="0"/>
              <a:t>Electricity</a:t>
            </a:r>
            <a:r>
              <a:rPr lang="de-DE" dirty="0" smtClean="0"/>
              <a:t> </a:t>
            </a:r>
            <a:r>
              <a:rPr lang="de-DE" dirty="0" err="1" smtClean="0"/>
              <a:t>Production</a:t>
            </a:r>
            <a:r>
              <a:rPr lang="de-DE" dirty="0" smtClean="0"/>
              <a:t>:	1.320 </a:t>
            </a:r>
            <a:r>
              <a:rPr lang="de-DE" dirty="0" err="1" smtClean="0"/>
              <a:t>TWh</a:t>
            </a:r>
            <a:r>
              <a:rPr lang="de-DE" dirty="0" smtClean="0"/>
              <a:t>	</a:t>
            </a:r>
          </a:p>
          <a:p>
            <a:pPr>
              <a:tabLst>
                <a:tab pos="4841875" algn="l"/>
              </a:tabLst>
            </a:pPr>
            <a:r>
              <a:rPr lang="de-DE" dirty="0" err="1" smtClean="0"/>
              <a:t>Cost</a:t>
            </a:r>
            <a:r>
              <a:rPr lang="de-DE" dirty="0" smtClean="0"/>
              <a:t> per </a:t>
            </a:r>
            <a:r>
              <a:rPr lang="de-DE" dirty="0" err="1" smtClean="0"/>
              <a:t>kWh</a:t>
            </a:r>
            <a:r>
              <a:rPr lang="de-DE" dirty="0" smtClean="0"/>
              <a:t> (</a:t>
            </a:r>
            <a:r>
              <a:rPr lang="de-DE" dirty="0" err="1" smtClean="0"/>
              <a:t>start</a:t>
            </a:r>
            <a:r>
              <a:rPr lang="de-DE" dirty="0" smtClean="0"/>
              <a:t>):	0,07 €</a:t>
            </a:r>
          </a:p>
          <a:p>
            <a:pPr>
              <a:tabLst>
                <a:tab pos="4841875" algn="l"/>
              </a:tabLst>
            </a:pPr>
            <a:r>
              <a:rPr lang="de-DE" dirty="0" err="1" smtClean="0"/>
              <a:t>Cost</a:t>
            </a:r>
            <a:r>
              <a:rPr lang="de-DE" dirty="0" smtClean="0"/>
              <a:t> per </a:t>
            </a:r>
            <a:r>
              <a:rPr lang="de-DE" dirty="0" err="1" smtClean="0"/>
              <a:t>kWh</a:t>
            </a:r>
            <a:r>
              <a:rPr lang="de-DE" dirty="0" smtClean="0"/>
              <a:t> (after </a:t>
            </a:r>
            <a:r>
              <a:rPr lang="de-DE" dirty="0" err="1" smtClean="0"/>
              <a:t>interest</a:t>
            </a:r>
            <a:r>
              <a:rPr lang="de-DE" dirty="0" smtClean="0"/>
              <a:t>):	0,04 €</a:t>
            </a:r>
          </a:p>
          <a:p>
            <a:pPr>
              <a:tabLst>
                <a:tab pos="4841875" algn="l"/>
              </a:tabLst>
            </a:pPr>
            <a:r>
              <a:rPr lang="de-DE" dirty="0" smtClean="0"/>
              <a:t>Total Investment </a:t>
            </a:r>
            <a:r>
              <a:rPr lang="de-DE" dirty="0" err="1" smtClean="0"/>
              <a:t>Costs</a:t>
            </a:r>
            <a:r>
              <a:rPr lang="de-DE" dirty="0" smtClean="0"/>
              <a:t>:	2,6 </a:t>
            </a:r>
            <a:r>
              <a:rPr lang="de-DE" dirty="0" err="1" smtClean="0"/>
              <a:t>billion</a:t>
            </a:r>
            <a:r>
              <a:rPr lang="de-DE" dirty="0" smtClean="0"/>
              <a:t> € (after 20 </a:t>
            </a:r>
            <a:r>
              <a:rPr lang="de-DE" dirty="0" err="1" smtClean="0"/>
              <a:t>yrs</a:t>
            </a:r>
            <a:r>
              <a:rPr lang="de-DE" dirty="0" smtClean="0"/>
              <a:t>)</a:t>
            </a:r>
          </a:p>
          <a:p>
            <a:pPr>
              <a:buNone/>
              <a:tabLst>
                <a:tab pos="4841875" algn="l"/>
              </a:tabLst>
            </a:pPr>
            <a:r>
              <a:rPr lang="de-DE" dirty="0" smtClean="0"/>
              <a:t> 	 	5,8 </a:t>
            </a:r>
            <a:r>
              <a:rPr lang="de-DE" dirty="0" err="1" smtClean="0"/>
              <a:t>billion</a:t>
            </a:r>
            <a:r>
              <a:rPr lang="de-DE" dirty="0" smtClean="0"/>
              <a:t> € (after 12 </a:t>
            </a:r>
            <a:r>
              <a:rPr lang="de-DE" dirty="0" err="1" smtClean="0"/>
              <a:t>yrs</a:t>
            </a:r>
            <a:r>
              <a:rPr lang="de-DE" dirty="0" smtClean="0"/>
              <a:t>)</a:t>
            </a:r>
          </a:p>
          <a:p>
            <a:pPr>
              <a:tabLst>
                <a:tab pos="4841875" algn="l"/>
              </a:tabLst>
            </a:pPr>
            <a:endParaRPr lang="de-D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p:cNvPicPr>
            <a:picLocks noChangeAspect="1" noChangeArrowheads="1"/>
          </p:cNvPicPr>
          <p:nvPr/>
        </p:nvPicPr>
        <p:blipFill>
          <a:blip r:embed="rId2" cstate="print"/>
          <a:srcRect/>
          <a:stretch>
            <a:fillRect/>
          </a:stretch>
        </p:blipFill>
        <p:spPr bwMode="auto">
          <a:xfrm>
            <a:off x="-7938" y="-1150938"/>
            <a:ext cx="9159876" cy="9159876"/>
          </a:xfrm>
          <a:prstGeom prst="rect">
            <a:avLst/>
          </a:prstGeom>
          <a:noFill/>
          <a:ln w="9525">
            <a:noFill/>
            <a:miter lim="800000"/>
            <a:headEnd/>
            <a:tailEnd/>
          </a:ln>
          <a:effectLst/>
        </p:spPr>
      </p:pic>
      <p:pic>
        <p:nvPicPr>
          <p:cNvPr id="12" name="Grafik 11" descr="springfield_2006_pv.jpg"/>
          <p:cNvPicPr>
            <a:picLocks noChangeAspect="1"/>
          </p:cNvPicPr>
          <p:nvPr/>
        </p:nvPicPr>
        <p:blipFill>
          <a:blip r:embed="rId3" cstate="print"/>
          <a:stretch>
            <a:fillRect/>
          </a:stretch>
        </p:blipFill>
        <p:spPr>
          <a:xfrm>
            <a:off x="-98782" y="-152400"/>
            <a:ext cx="9639699" cy="7391400"/>
          </a:xfrm>
          <a:prstGeom prst="rect">
            <a:avLst/>
          </a:prstGeom>
        </p:spPr>
      </p:pic>
      <p:sp>
        <p:nvSpPr>
          <p:cNvPr id="2" name="Titel 1"/>
          <p:cNvSpPr>
            <a:spLocks noGrp="1"/>
          </p:cNvSpPr>
          <p:nvPr>
            <p:ph type="title"/>
          </p:nvPr>
        </p:nvSpPr>
        <p:spPr>
          <a:xfrm>
            <a:off x="457200" y="914400"/>
            <a:ext cx="8229600" cy="1143000"/>
          </a:xfrm>
        </p:spPr>
        <p:txBody>
          <a:bodyPr/>
          <a:lstStyle/>
          <a:p>
            <a:r>
              <a:rPr lang="de-DE" dirty="0" smtClean="0"/>
              <a:t>The Sun </a:t>
            </a:r>
            <a:r>
              <a:rPr lang="de-DE" dirty="0" err="1" smtClean="0"/>
              <a:t>is</a:t>
            </a:r>
            <a:r>
              <a:rPr lang="de-DE" dirty="0" smtClean="0"/>
              <a:t> </a:t>
            </a:r>
            <a:r>
              <a:rPr lang="de-DE" dirty="0" err="1" smtClean="0"/>
              <a:t>our</a:t>
            </a:r>
            <a:r>
              <a:rPr lang="de-DE" dirty="0" smtClean="0"/>
              <a:t> </a:t>
            </a:r>
            <a:r>
              <a:rPr lang="de-DE" dirty="0" err="1" smtClean="0"/>
              <a:t>History</a:t>
            </a:r>
            <a:endParaRPr lang="de-DE" dirty="0"/>
          </a:p>
        </p:txBody>
      </p:sp>
      <p:sp>
        <p:nvSpPr>
          <p:cNvPr id="4" name="Titel 1"/>
          <p:cNvSpPr txBox="1">
            <a:spLocks/>
          </p:cNvSpPr>
          <p:nvPr/>
        </p:nvSpPr>
        <p:spPr>
          <a:xfrm>
            <a:off x="457200" y="14478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2800" dirty="0" err="1" smtClean="0">
                <a:latin typeface="+mj-lt"/>
                <a:ea typeface="+mj-ea"/>
                <a:cs typeface="+mj-cs"/>
              </a:rPr>
              <a:t>a</a:t>
            </a:r>
            <a:r>
              <a:rPr kumimoji="0" lang="de-DE" sz="2800" b="0" i="0" u="none" strike="noStrike" kern="1200" cap="none" spc="0" normalizeH="0" baseline="0" noProof="0" dirty="0" err="1" smtClean="0">
                <a:ln>
                  <a:noFill/>
                </a:ln>
                <a:solidFill>
                  <a:schemeClr val="tx1"/>
                </a:solidFill>
                <a:effectLst/>
                <a:uLnTx/>
                <a:uFillTx/>
                <a:latin typeface="+mj-lt"/>
                <a:ea typeface="+mj-ea"/>
                <a:cs typeface="+mj-cs"/>
              </a:rPr>
              <a:t>nd</a:t>
            </a:r>
            <a:r>
              <a:rPr kumimoji="0" lang="de-DE" sz="2800" b="0" i="0" u="none" strike="noStrike" kern="1200" cap="none" spc="0" normalizeH="0" baseline="0" noProof="0" dirty="0" smtClean="0">
                <a:ln>
                  <a:noFill/>
                </a:ln>
                <a:solidFill>
                  <a:schemeClr val="tx1"/>
                </a:solidFill>
                <a:effectLst/>
                <a:uLnTx/>
                <a:uFillTx/>
                <a:latin typeface="+mj-lt"/>
                <a:ea typeface="+mj-ea"/>
                <a:cs typeface="+mj-cs"/>
              </a:rPr>
              <a:t> </a:t>
            </a:r>
            <a:r>
              <a:rPr kumimoji="0" lang="de-DE" sz="2800" b="0" i="0" u="none" strike="noStrike" kern="1200" cap="none" spc="0" normalizeH="0" baseline="0" noProof="0" dirty="0" err="1" smtClean="0">
                <a:ln>
                  <a:noFill/>
                </a:ln>
                <a:solidFill>
                  <a:schemeClr val="tx1"/>
                </a:solidFill>
                <a:effectLst/>
                <a:uLnTx/>
                <a:uFillTx/>
                <a:latin typeface="+mj-lt"/>
                <a:ea typeface="+mj-ea"/>
                <a:cs typeface="+mj-cs"/>
              </a:rPr>
              <a:t>our</a:t>
            </a:r>
            <a:r>
              <a:rPr kumimoji="0" lang="de-DE" sz="2800" b="0" i="0" u="none" strike="noStrike" kern="1200" cap="none" spc="0" normalizeH="0" baseline="0" noProof="0" dirty="0" smtClean="0">
                <a:ln>
                  <a:noFill/>
                </a:ln>
                <a:solidFill>
                  <a:schemeClr val="tx1"/>
                </a:solidFill>
                <a:effectLst/>
                <a:uLnTx/>
                <a:uFillTx/>
                <a:latin typeface="+mj-lt"/>
                <a:ea typeface="+mj-ea"/>
                <a:cs typeface="+mj-cs"/>
              </a:rPr>
              <a:t> </a:t>
            </a:r>
            <a:r>
              <a:rPr kumimoji="0" lang="de-DE" sz="2800" b="0" i="0" u="none" strike="noStrike" kern="1200" cap="none" spc="0" normalizeH="0" baseline="0" noProof="0" dirty="0" err="1" smtClean="0">
                <a:ln>
                  <a:noFill/>
                </a:ln>
                <a:solidFill>
                  <a:schemeClr val="tx1"/>
                </a:solidFill>
                <a:effectLst/>
                <a:uLnTx/>
                <a:uFillTx/>
                <a:latin typeface="+mj-lt"/>
                <a:ea typeface="+mj-ea"/>
                <a:cs typeface="+mj-cs"/>
              </a:rPr>
              <a:t>future</a:t>
            </a:r>
            <a:endParaRPr kumimoji="0" lang="de-DE" sz="2800" b="0" i="0" u="none" strike="noStrike" kern="1200" cap="none" spc="0" normalizeH="0" baseline="0" noProof="0" dirty="0" smtClean="0">
              <a:ln>
                <a:noFill/>
              </a:ln>
              <a:solidFill>
                <a:schemeClr val="tx1"/>
              </a:solidFill>
              <a:effectLst/>
              <a:uLnTx/>
              <a:uFillTx/>
              <a:latin typeface="+mj-lt"/>
              <a:ea typeface="+mj-ea"/>
              <a:cs typeface="+mj-cs"/>
            </a:endParaRPr>
          </a:p>
          <a:p>
            <a:pPr algn="ctr">
              <a:spcBef>
                <a:spcPct val="0"/>
              </a:spcBef>
            </a:pPr>
            <a:r>
              <a:rPr lang="de-DE" sz="1600" dirty="0" smtClean="0"/>
              <a:t>Hermann Scheer – German Solar </a:t>
            </a:r>
            <a:r>
              <a:rPr lang="de-DE" sz="1600" dirty="0" err="1" smtClean="0"/>
              <a:t>Pioneer</a:t>
            </a:r>
            <a:endParaRPr lang="de-DE" sz="1600" i="1" dirty="0" smtClean="0">
              <a:latin typeface="MV Boli" pitchFamily="2" charset="0"/>
              <a:cs typeface="MV Boli"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bodyPr>
          <a:lstStyle/>
          <a:p>
            <a:pPr algn="l"/>
            <a:r>
              <a:rPr lang="en-US" sz="1800" dirty="0" smtClean="0"/>
              <a:t>Due to the growing demand for renewable energy sources, the manufacture of solar cells, photovoltaic arrays and wind power has advanced</a:t>
            </a:r>
            <a:r>
              <a:rPr lang="en-US" sz="1800" b="1" dirty="0" smtClean="0"/>
              <a:t>.</a:t>
            </a:r>
            <a:br>
              <a:rPr lang="en-US" sz="1800" b="1" dirty="0" smtClean="0"/>
            </a:br>
            <a:r>
              <a:rPr lang="en-US" sz="1800" b="1" dirty="0" err="1" smtClean="0"/>
              <a:t>Photovoltaics</a:t>
            </a:r>
            <a:r>
              <a:rPr lang="en-US" sz="1800" dirty="0" smtClean="0"/>
              <a:t> (PV) is a method of generating electrical power by converting solar radiation into direct current  electricity using semiconductors that exhibit the photovoltaic effect.</a:t>
            </a:r>
            <a:br>
              <a:rPr lang="en-US" sz="1800" dirty="0" smtClean="0"/>
            </a:br>
            <a:r>
              <a:rPr lang="en-US" sz="1800" dirty="0" smtClean="0"/>
              <a:t>As of 2010, solar </a:t>
            </a:r>
            <a:r>
              <a:rPr lang="en-US" sz="1800" dirty="0" err="1" smtClean="0"/>
              <a:t>photovoltaics</a:t>
            </a:r>
            <a:r>
              <a:rPr lang="en-US" sz="1800" dirty="0" smtClean="0"/>
              <a:t> generates electricity in more than 100 countries and, while yet comprising a tiny fraction of the 4800 GW total global power-generating capacity from all sources, is the fastest growing power-generation technology in the world.</a:t>
            </a:r>
            <a:r>
              <a:rPr lang="en-US" sz="1800" b="1" dirty="0" smtClean="0"/>
              <a:t> </a:t>
            </a:r>
            <a:br>
              <a:rPr lang="en-US" sz="1800" b="1" dirty="0" smtClean="0"/>
            </a:br>
            <a:r>
              <a:rPr lang="en-US" sz="1800" b="1" dirty="0" smtClean="0"/>
              <a:t>Wind power</a:t>
            </a:r>
            <a:r>
              <a:rPr lang="en-US" sz="1800" dirty="0" smtClean="0"/>
              <a:t> is the conversion of wind energy into a useful form of energy, such as using wind turbines to make electricity, wind mills for mechanical power, wind pumps for pumping water or drainage, or sails to propel ships. </a:t>
            </a:r>
            <a:br>
              <a:rPr lang="en-US" sz="1800" dirty="0" smtClean="0"/>
            </a:br>
            <a:r>
              <a:rPr lang="en-US" sz="1800" dirty="0" smtClean="0"/>
              <a:t/>
            </a:r>
            <a:br>
              <a:rPr lang="en-US" sz="1800" dirty="0" smtClean="0"/>
            </a:br>
            <a:endParaRPr lang="en-US" sz="1800" dirty="0"/>
          </a:p>
        </p:txBody>
      </p:sp>
      <p:pic>
        <p:nvPicPr>
          <p:cNvPr id="1026" name="Picture 2" descr="C:\Users\Ibrahim\Desktop\220px-Solar-crop.jpg"/>
          <p:cNvPicPr>
            <a:picLocks noChangeAspect="1" noChangeArrowheads="1"/>
          </p:cNvPicPr>
          <p:nvPr/>
        </p:nvPicPr>
        <p:blipFill>
          <a:blip r:embed="rId2" cstate="print"/>
          <a:srcRect/>
          <a:stretch>
            <a:fillRect/>
          </a:stretch>
        </p:blipFill>
        <p:spPr bwMode="auto">
          <a:xfrm>
            <a:off x="0" y="0"/>
            <a:ext cx="2895600" cy="1447800"/>
          </a:xfrm>
          <a:prstGeom prst="rect">
            <a:avLst/>
          </a:prstGeom>
          <a:noFill/>
        </p:spPr>
      </p:pic>
      <p:pic>
        <p:nvPicPr>
          <p:cNvPr id="1029" name="Picture 5" descr="C:\Users\Ibrahim\Desktop\header03.jpg"/>
          <p:cNvPicPr>
            <a:picLocks noChangeAspect="1" noChangeArrowheads="1"/>
          </p:cNvPicPr>
          <p:nvPr/>
        </p:nvPicPr>
        <p:blipFill>
          <a:blip r:embed="rId3" cstate="print"/>
          <a:srcRect/>
          <a:stretch>
            <a:fillRect/>
          </a:stretch>
        </p:blipFill>
        <p:spPr bwMode="auto">
          <a:xfrm>
            <a:off x="0" y="5105400"/>
            <a:ext cx="2971800" cy="1752600"/>
          </a:xfrm>
          <a:prstGeom prst="rect">
            <a:avLst/>
          </a:prstGeom>
          <a:noFill/>
        </p:spPr>
      </p:pic>
      <p:pic>
        <p:nvPicPr>
          <p:cNvPr id="3" name="Picture 2" descr="C:\Users\Ibrahim\Desktop\APXI8E5CAX3AXBFCACQFV6KCABDMRN0CA39VXLCCADXALR0CAQ66R4CCA2PR3R7CAMIAXMRCA2XE359CAKZK9I4CA23Y1UVCALIJ6X6CAW1JXJQCA1X299FCA5FL97XCAUAWVONCALTFR84CAHT2PVT.jpg"/>
          <p:cNvPicPr>
            <a:picLocks noChangeAspect="1" noChangeArrowheads="1"/>
          </p:cNvPicPr>
          <p:nvPr/>
        </p:nvPicPr>
        <p:blipFill>
          <a:blip r:embed="rId4" cstate="print"/>
          <a:srcRect/>
          <a:stretch>
            <a:fillRect/>
          </a:stretch>
        </p:blipFill>
        <p:spPr bwMode="auto">
          <a:xfrm>
            <a:off x="6324600" y="5105400"/>
            <a:ext cx="2819400" cy="1752600"/>
          </a:xfrm>
          <a:prstGeom prst="rect">
            <a:avLst/>
          </a:prstGeom>
          <a:noFill/>
        </p:spPr>
      </p:pic>
      <p:pic>
        <p:nvPicPr>
          <p:cNvPr id="4" name="Picture 3" descr="C:\Users\Ibrahim\Desktop\ADI4VBQCADBXN3MCAH1LS3PCAIY6E87CAZBQGHKCAGVFZA2CAMFFXE1CAVNFHI7CA27VHONCARCBQ2WCA4LYTP0CAW4O75NCAYTUX9SCAPF1CV4CAG6VTRXCAPOYSMACAU0P5XOCAB2XJ54CA6Q41XE.jpg"/>
          <p:cNvPicPr>
            <a:picLocks noChangeAspect="1" noChangeArrowheads="1"/>
          </p:cNvPicPr>
          <p:nvPr/>
        </p:nvPicPr>
        <p:blipFill>
          <a:blip r:embed="rId5" cstate="print"/>
          <a:srcRect/>
          <a:stretch>
            <a:fillRect/>
          </a:stretch>
        </p:blipFill>
        <p:spPr bwMode="auto">
          <a:xfrm>
            <a:off x="6343861" y="0"/>
            <a:ext cx="2800139" cy="14478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r>
              <a:rPr lang="en-US" sz="1800" b="1" dirty="0" smtClean="0"/>
              <a:t/>
            </a:r>
            <a:br>
              <a:rPr lang="en-US" sz="1800" b="1" dirty="0" smtClean="0"/>
            </a:br>
            <a:r>
              <a:rPr lang="en-US" sz="2000" b="1" dirty="0" smtClean="0"/>
              <a:t>Photovoltaic market</a:t>
            </a:r>
            <a:br>
              <a:rPr lang="en-US" sz="2000" b="1" dirty="0" smtClean="0"/>
            </a:br>
            <a:r>
              <a:rPr lang="en-US" sz="1800" b="1" dirty="0" smtClean="0"/>
              <a:t/>
            </a:r>
            <a:br>
              <a:rPr lang="en-US" sz="1800" b="1" dirty="0" smtClean="0"/>
            </a:br>
            <a:r>
              <a:rPr lang="en-US" sz="1800" dirty="0" smtClean="0"/>
              <a:t>Main article: List of photovoltaic power stations</a:t>
            </a:r>
            <a:br>
              <a:rPr lang="en-US" sz="1800" dirty="0" smtClean="0"/>
            </a:br>
            <a:r>
              <a:rPr lang="en-US" sz="1800" dirty="0" smtClean="0"/>
              <a:t>40 MW PV Array installed in </a:t>
            </a:r>
            <a:r>
              <a:rPr lang="en-US" sz="1800" dirty="0" err="1" smtClean="0"/>
              <a:t>Waldpolenz</a:t>
            </a:r>
            <a:r>
              <a:rPr lang="en-US" sz="1800" dirty="0" smtClean="0"/>
              <a:t>, Germany</a:t>
            </a:r>
            <a:br>
              <a:rPr lang="en-US" sz="1800" dirty="0" smtClean="0"/>
            </a:br>
            <a:r>
              <a:rPr lang="en-US" sz="1800" dirty="0" smtClean="0"/>
              <a:t>Photovoltaic production has been increasing by an average of some 20 percent each year since 2002, making it a fast-growing energy technology.</a:t>
            </a:r>
            <a:r>
              <a:rPr lang="en-US" sz="1800" baseline="30000" dirty="0" smtClean="0"/>
              <a:t> </a:t>
            </a:r>
            <a:r>
              <a:rPr lang="en-US" sz="1800" dirty="0" smtClean="0"/>
              <a:t>At the end of 2009, the cumulative global PV installations surpassed 21,000 megawatts.</a:t>
            </a:r>
            <a:br>
              <a:rPr lang="en-US" sz="1800" dirty="0" smtClean="0"/>
            </a:br>
            <a:r>
              <a:rPr lang="en-US" sz="1800" dirty="0" smtClean="0"/>
              <a:t>As of September 2010, the largest photovoltaic (PV) power plants in the world are the Sarnia Photovoltaic Power Plant (Canada, 80 MW), </a:t>
            </a:r>
            <a:r>
              <a:rPr lang="en-US" sz="1800" dirty="0" err="1" smtClean="0"/>
              <a:t>Olmedilla</a:t>
            </a:r>
            <a:r>
              <a:rPr lang="en-US" sz="1800" dirty="0" smtClean="0"/>
              <a:t> Photovoltaic Park(Spain, 60 MW), the </a:t>
            </a:r>
            <a:r>
              <a:rPr lang="en-US" sz="1800" dirty="0" err="1" smtClean="0"/>
              <a:t>Strasskirchen</a:t>
            </a:r>
            <a:r>
              <a:rPr lang="en-US" sz="1800" dirty="0" smtClean="0"/>
              <a:t> Solar Park (Germany, 54 MW), the </a:t>
            </a:r>
            <a:r>
              <a:rPr lang="en-US" sz="1800" dirty="0" err="1" smtClean="0"/>
              <a:t>Lieberose</a:t>
            </a:r>
            <a:r>
              <a:rPr lang="en-US" sz="1800" dirty="0" smtClean="0"/>
              <a:t> Photovoltaic Park(Germany, 53 MW), the Puertollano Photovoltaic Park (Spain, 50 MW), the </a:t>
            </a:r>
            <a:r>
              <a:rPr lang="en-US" sz="1800" dirty="0" err="1" smtClean="0"/>
              <a:t>Moura</a:t>
            </a:r>
            <a:r>
              <a:rPr lang="en-US" sz="1800" dirty="0" smtClean="0"/>
              <a:t> Photovoltaic Power Station (Portugal, 46 MW), and the </a:t>
            </a:r>
            <a:r>
              <a:rPr lang="en-US" sz="1800" dirty="0" err="1" smtClean="0"/>
              <a:t>Waldpolenz</a:t>
            </a:r>
            <a:r>
              <a:rPr lang="en-US" sz="1800" dirty="0" smtClean="0"/>
              <a:t> Solar Park (Germany, 40 MW).</a:t>
            </a:r>
            <a:r>
              <a:rPr lang="en-US" sz="1800" baseline="30000" dirty="0" smtClean="0"/>
              <a:t> </a:t>
            </a:r>
            <a:r>
              <a:rPr lang="en-US" sz="1800" dirty="0" smtClean="0"/>
              <a:t>Many of these plants are integrated with agriculture and some use innovative tracking systems that follow the sun's daily path across the sky to generate more electricity than conventional fixed-mounted systems. There are no fuel costs or emissions during operation of the power stations.</a:t>
            </a:r>
            <a:br>
              <a:rPr lang="en-US" sz="1800" dirty="0" smtClean="0"/>
            </a:br>
            <a:r>
              <a:rPr lang="en-US" sz="1800" dirty="0" smtClean="0"/>
              <a:t/>
            </a:r>
            <a:br>
              <a:rPr lang="en-US" sz="1800" dirty="0" smtClean="0"/>
            </a:br>
            <a:r>
              <a:rPr lang="en-US" sz="1800" dirty="0" smtClean="0"/>
              <a:t>However, when it comes to renewable energy systems and PV, it is not just large systems that matter. Building-integrated </a:t>
            </a:r>
            <a:r>
              <a:rPr lang="en-US" sz="1800" dirty="0" err="1" smtClean="0"/>
              <a:t>photovoltaics</a:t>
            </a:r>
            <a:r>
              <a:rPr lang="en-US" sz="1800" dirty="0" smtClean="0"/>
              <a:t> or "onsite" PV systems use existing land and structures and generate power close to where it is consumed.</a:t>
            </a:r>
            <a:br>
              <a:rPr lang="en-US" sz="1800" dirty="0" smtClean="0"/>
            </a:br>
            <a:endParaRPr lang="en-US" sz="1800" dirty="0"/>
          </a:p>
        </p:txBody>
      </p:sp>
      <p:pic>
        <p:nvPicPr>
          <p:cNvPr id="3" name="Picture 2" descr="C:\Users\Ibrahim\Desktop\solar-field[1].jpg"/>
          <p:cNvPicPr>
            <a:picLocks noChangeAspect="1" noChangeArrowheads="1"/>
          </p:cNvPicPr>
          <p:nvPr/>
        </p:nvPicPr>
        <p:blipFill>
          <a:blip r:embed="rId2" cstate="print"/>
          <a:srcRect/>
          <a:stretch>
            <a:fillRect/>
          </a:stretch>
        </p:blipFill>
        <p:spPr bwMode="auto">
          <a:xfrm>
            <a:off x="0" y="0"/>
            <a:ext cx="2362200" cy="1257299"/>
          </a:xfrm>
          <a:prstGeom prst="rect">
            <a:avLst/>
          </a:prstGeom>
          <a:noFill/>
        </p:spPr>
      </p:pic>
      <p:pic>
        <p:nvPicPr>
          <p:cNvPr id="4" name="Picture 3" descr="http://t0.gstatic.com/images?q=tbn:Lz8AHRG6dkZJ3M:http://c1.planetsave.com/files/2007/12/renewable-energy-standard.jpg">
            <a:hlinkClick r:id="rId3"/>
          </p:cNvPr>
          <p:cNvPicPr>
            <a:picLocks noChangeAspect="1" noChangeArrowheads="1"/>
          </p:cNvPicPr>
          <p:nvPr/>
        </p:nvPicPr>
        <p:blipFill>
          <a:blip r:embed="rId4" cstate="print"/>
          <a:srcRect/>
          <a:stretch>
            <a:fillRect/>
          </a:stretch>
        </p:blipFill>
        <p:spPr bwMode="auto">
          <a:xfrm>
            <a:off x="6781800" y="1"/>
            <a:ext cx="2362200" cy="11753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bodyPr>
          <a:lstStyle/>
          <a:p>
            <a:r>
              <a:rPr lang="en-US" sz="2000" b="1" dirty="0" smtClean="0"/>
              <a:t>Economic trends</a:t>
            </a:r>
            <a:br>
              <a:rPr lang="en-US" sz="2000" b="1" dirty="0" smtClean="0"/>
            </a:br>
            <a:r>
              <a:rPr lang="en-US" sz="1800" b="1" dirty="0" smtClean="0"/>
              <a:t/>
            </a:r>
            <a:br>
              <a:rPr lang="en-US" sz="1800" b="1" dirty="0" smtClean="0"/>
            </a:br>
            <a:r>
              <a:rPr lang="en-US" sz="1800" dirty="0" smtClean="0"/>
              <a:t>All forms of energy are expensive, but as time progresses, renewable energy generally gets cheaper,</a:t>
            </a:r>
            <a:r>
              <a:rPr lang="en-US" sz="1800" baseline="30000" dirty="0" smtClean="0"/>
              <a:t> </a:t>
            </a:r>
            <a:r>
              <a:rPr lang="en-US" sz="1800" dirty="0" smtClean="0"/>
              <a:t>while fossil fuels generally get more expensive. Many  organizations  have explained that renewable energy technologies are declining in price for three main reasons:</a:t>
            </a:r>
            <a:br>
              <a:rPr lang="en-US" sz="1800" dirty="0" smtClean="0"/>
            </a:br>
            <a:r>
              <a:rPr lang="en-US" sz="1800" dirty="0" smtClean="0"/>
              <a:t>First, once the renewable infrastructure is built, the fuel is free forever. Unlike carbon-based fuels, the wind and the sun and the earth itself provide fuel that is free, in amounts that are effectively limitless.</a:t>
            </a:r>
            <a:br>
              <a:rPr lang="en-US" sz="1800" dirty="0" smtClean="0"/>
            </a:br>
            <a:r>
              <a:rPr lang="en-US" sz="1800" dirty="0" smtClean="0"/>
              <a:t>Second, while fossil fuel technologies are more mature, renewable energy technologies are being rapidly improved. So innovation and ingenuity give us the ability to constantly increase the efficiency of renewable energy and continually reduce its cost.</a:t>
            </a:r>
            <a:br>
              <a:rPr lang="en-US" sz="1800" dirty="0" smtClean="0"/>
            </a:br>
            <a:r>
              <a:rPr lang="en-US" sz="1800" dirty="0" smtClean="0"/>
              <a:t>Third, once the world makes a clear commitment to shifting toward renewable energy, the volume of production will itself sharply reduce the cost of each windmill and each solar panel, while adding yet more incentives for additional research and development to further speed up the innovation process</a:t>
            </a:r>
            <a:r>
              <a:rPr lang="en-US" sz="800" dirty="0" smtClean="0"/>
              <a:t/>
            </a:r>
            <a:br>
              <a:rPr lang="en-US" sz="800" dirty="0" smtClean="0"/>
            </a:br>
            <a:endParaRPr lang="en-US" sz="1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486400"/>
          </a:xfrm>
        </p:spPr>
        <p:txBody>
          <a:bodyPr>
            <a:normAutofit fontScale="90000"/>
          </a:bodyPr>
          <a:lstStyle/>
          <a:p>
            <a:r>
              <a:rPr lang="en-US" sz="1800" dirty="0" smtClean="0"/>
              <a:t>Renewable energy is energy which comes from natural resources such as sunlight, wind, rain, tides, and geothermal heat, which are renewable (naturally replenished). </a:t>
            </a:r>
            <a:br>
              <a:rPr lang="en-US" sz="1800" dirty="0" smtClean="0"/>
            </a:br>
            <a:r>
              <a:rPr lang="en-US" sz="1800" dirty="0" smtClean="0"/>
              <a:t/>
            </a:r>
            <a:br>
              <a:rPr lang="en-US" sz="1800" dirty="0" smtClean="0"/>
            </a:br>
            <a:r>
              <a:rPr lang="en-US" sz="1800" dirty="0" smtClean="0"/>
              <a:t>New and renewable sources of energy have received a great deal of attention since the World Summit on Sustainable Development. Solar, wind, and hydroelectric power not only produce minimal carbon emissions once the generating systems are in place, they also help reduce poverty through improved energy access in underserved areas. </a:t>
            </a:r>
            <a:br>
              <a:rPr lang="en-US" sz="1800" dirty="0" smtClean="0"/>
            </a:br>
            <a:r>
              <a:rPr lang="en-US" sz="1800" dirty="0" smtClean="0"/>
              <a:t/>
            </a:r>
            <a:br>
              <a:rPr lang="en-US" sz="1800" dirty="0" smtClean="0"/>
            </a:br>
            <a:r>
              <a:rPr lang="en-US" sz="1800" dirty="0" smtClean="0"/>
              <a:t>The World Energy Assessment has defined "sustainable energy" as energy produced and used in ways that support human development over the long term in all its social, economic and environmental dimensions. It concluded that the adoption of new policies that encourage the delivery of energy services in cleaner and more efficient ways is a prerequisite to address current development problems. The World Energy Assessment showed that by acting now to embrace these policies, a more equitable, economically prosperous, and environmentally sound world is within our reach.</a:t>
            </a:r>
            <a:br>
              <a:rPr lang="en-US" sz="1800" dirty="0" smtClean="0"/>
            </a:br>
            <a:r>
              <a:rPr lang="en-US" sz="1800" dirty="0" smtClean="0"/>
              <a:t/>
            </a:r>
            <a:br>
              <a:rPr lang="en-US" sz="1800" dirty="0" smtClean="0"/>
            </a:br>
            <a:r>
              <a:rPr lang="en-US" sz="1800" dirty="0" smtClean="0"/>
              <a:t>In 2010, about 20 % of global final energy consumption came from renewable.</a:t>
            </a:r>
            <a:r>
              <a:rPr lang="en-US" sz="1600" dirty="0" smtClean="0"/>
              <a:t/>
            </a:r>
            <a:br>
              <a:rPr lang="en-US" sz="1600" dirty="0" smtClean="0"/>
            </a:br>
            <a:endParaRPr lang="en-US" sz="1600" dirty="0"/>
          </a:p>
        </p:txBody>
      </p:sp>
      <p:sp>
        <p:nvSpPr>
          <p:cNvPr id="3" name="Titel 1"/>
          <p:cNvSpPr txBox="1">
            <a:spLocks/>
          </p:cNvSpPr>
          <p:nvPr/>
        </p:nvSpPr>
        <p:spPr>
          <a:xfrm>
            <a:off x="457200" y="274638"/>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2800" b="0" i="0" u="none" strike="noStrike" kern="1200" cap="none" spc="0" normalizeH="0" baseline="0" noProof="0" smtClean="0">
                <a:ln>
                  <a:noFill/>
                </a:ln>
                <a:solidFill>
                  <a:schemeClr val="tx1"/>
                </a:solidFill>
                <a:effectLst/>
                <a:uLnTx/>
                <a:uFillTx/>
                <a:latin typeface="+mj-lt"/>
                <a:ea typeface="+mj-ea"/>
                <a:cs typeface="+mj-cs"/>
              </a:rPr>
              <a:t>Overview of Capacities for Renewable Energies</a:t>
            </a:r>
            <a:endParaRPr kumimoji="0" lang="de-DE"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30962"/>
          </a:xfrm>
        </p:spPr>
        <p:txBody>
          <a:bodyPr>
            <a:normAutofit fontScale="90000"/>
          </a:bodyPr>
          <a:lstStyle/>
          <a:p>
            <a:r>
              <a:rPr lang="en-US" sz="1800" dirty="0" smtClean="0"/>
              <a:t>The Department of Energy within the Ministry of Natural Resources , in collaboration with the United Nations Development </a:t>
            </a:r>
            <a:r>
              <a:rPr lang="en-US" sz="1800" dirty="0" err="1" smtClean="0"/>
              <a:t>Programme</a:t>
            </a:r>
            <a:r>
              <a:rPr lang="en-US" sz="1800" dirty="0" smtClean="0"/>
              <a:t> (UNDP), as the  financier, can implement a Renewable Energy Project. The aim of the project is to reduce carbon dioxide emissions by substituting fossil fuels with renewable energy resources for households and productive uses in rural communities. </a:t>
            </a:r>
            <a:br>
              <a:rPr lang="en-US" sz="1800" dirty="0" smtClean="0"/>
            </a:br>
            <a:r>
              <a:rPr lang="en-US" sz="1800" dirty="0" smtClean="0"/>
              <a:t>One of the requirements of the project is to acquire baseline data at the beginning of the implementation process. </a:t>
            </a:r>
            <a:br>
              <a:rPr lang="en-US" sz="1800" dirty="0" smtClean="0"/>
            </a:br>
            <a:r>
              <a:rPr lang="en-US" sz="1800" dirty="0" smtClean="0"/>
              <a:t/>
            </a:r>
            <a:br>
              <a:rPr lang="en-US" sz="1800" dirty="0" smtClean="0"/>
            </a:br>
            <a:r>
              <a:rPr lang="en-US" sz="1800" b="1" dirty="0" smtClean="0"/>
              <a:t>Objective of the Study</a:t>
            </a:r>
            <a:r>
              <a:rPr lang="en-US" sz="1800" dirty="0" smtClean="0"/>
              <a:t/>
            </a:r>
            <a:br>
              <a:rPr lang="en-US" sz="1800" dirty="0" smtClean="0"/>
            </a:br>
            <a:r>
              <a:rPr lang="en-US" sz="1800" dirty="0" smtClean="0"/>
              <a:t>The main objectives of the study are to design a baseline, indicators and means of verification of the impacts on:</a:t>
            </a:r>
            <a:br>
              <a:rPr lang="en-US" sz="1800" dirty="0" smtClean="0"/>
            </a:br>
            <a:r>
              <a:rPr lang="en-US" sz="1800" dirty="0" smtClean="0"/>
              <a:t>Carbon dioxide emissions reduction </a:t>
            </a:r>
            <a:br>
              <a:rPr lang="en-US" sz="1800" dirty="0" smtClean="0"/>
            </a:br>
            <a:r>
              <a:rPr lang="en-US" sz="1800" dirty="0" smtClean="0"/>
              <a:t>The photovoltaic (PV) market development  </a:t>
            </a:r>
            <a:br>
              <a:rPr lang="en-US" sz="1800" dirty="0" smtClean="0"/>
            </a:br>
            <a:r>
              <a:rPr lang="en-US" sz="1800" dirty="0" smtClean="0"/>
              <a:t/>
            </a:r>
            <a:br>
              <a:rPr lang="en-US" sz="1800" dirty="0" smtClean="0"/>
            </a:br>
            <a:r>
              <a:rPr lang="en-US" sz="1800" dirty="0" smtClean="0"/>
              <a:t>As a minimum, the following activities will be carried out by the consultant:</a:t>
            </a:r>
            <a:br>
              <a:rPr lang="en-US" sz="1800" dirty="0" smtClean="0"/>
            </a:br>
            <a:r>
              <a:rPr lang="en-US" sz="1800" dirty="0" smtClean="0"/>
              <a:t>Evaluate and measure the energy consumption patterns in rural households, in particular consumption of paraffin. </a:t>
            </a:r>
            <a:br>
              <a:rPr lang="en-US" sz="1800" dirty="0" smtClean="0"/>
            </a:br>
            <a:r>
              <a:rPr lang="en-US" sz="1800" dirty="0" smtClean="0"/>
              <a:t>Evaluate and measure incidences of paraffin related respiratory and eye diseases. </a:t>
            </a:r>
            <a:br>
              <a:rPr lang="en-US" sz="1800" dirty="0" smtClean="0"/>
            </a:br>
            <a:r>
              <a:rPr lang="en-US" sz="1800" dirty="0" smtClean="0"/>
              <a:t>Establish the number of generators sold to rural households and small businesses each year (consumption of diesel). </a:t>
            </a:r>
            <a:br>
              <a:rPr lang="en-US" sz="1800" dirty="0" smtClean="0"/>
            </a:br>
            <a:r>
              <a:rPr lang="en-US" sz="1800" dirty="0" smtClean="0"/>
              <a:t>Establish the use of renewable energy-based electricity, in particular solar PV, in the rural areas. </a:t>
            </a:r>
            <a:br>
              <a:rPr lang="en-US" sz="1800" dirty="0" smtClean="0"/>
            </a:br>
            <a:r>
              <a:rPr lang="en-US" sz="1800" dirty="0" smtClean="0"/>
              <a:t>Establish the number of existing companies within the solar PV industry and evaluate their capacity to supply and install PV systems. </a:t>
            </a:r>
            <a:br>
              <a:rPr lang="en-US" sz="1800" dirty="0" smtClean="0"/>
            </a:br>
            <a:r>
              <a:rPr lang="en-US" sz="1800" dirty="0" smtClean="0"/>
              <a:t>The main output of the study will be a comprehensive report outlining the current baseline information as dictated by the above activities. </a:t>
            </a:r>
            <a:br>
              <a:rPr lang="en-US" sz="1800" dirty="0" smtClean="0"/>
            </a:br>
            <a:r>
              <a:rPr lang="en-US" sz="1800" b="1" dirty="0" smtClean="0"/>
              <a:t> Qualifications</a:t>
            </a:r>
            <a:r>
              <a:rPr lang="en-US" sz="1800" dirty="0" smtClean="0"/>
              <a:t/>
            </a:r>
            <a:br>
              <a:rPr lang="en-US" sz="1800" dirty="0" smtClean="0"/>
            </a:br>
            <a:r>
              <a:rPr lang="en-US" sz="1800" dirty="0" smtClean="0"/>
              <a:t>The study will be carried out by an International and/or National Consultant who is familiar with issues of renewable energy.</a:t>
            </a:r>
            <a:r>
              <a:rPr lang="en-US" sz="1600" dirty="0" smtClean="0"/>
              <a:t/>
            </a:r>
            <a:br>
              <a:rPr lang="en-US" sz="1600" dirty="0" smtClean="0"/>
            </a:br>
            <a:endParaRPr lang="en-US"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553200"/>
          </a:xfrm>
        </p:spPr>
        <p:txBody>
          <a:bodyPr>
            <a:normAutofit/>
          </a:bodyPr>
          <a:lstStyle/>
          <a:p>
            <a:r>
              <a:rPr lang="en-US" sz="1800" b="1" dirty="0" smtClean="0"/>
              <a:t>The Ten Principles  </a:t>
            </a:r>
            <a:r>
              <a:rPr lang="en-US" sz="1400" b="1" dirty="0" smtClean="0"/>
              <a:t/>
            </a:r>
            <a:br>
              <a:rPr lang="en-US" sz="1400" b="1" dirty="0" smtClean="0"/>
            </a:br>
            <a:r>
              <a:rPr lang="en-US" sz="1400" dirty="0" smtClean="0"/>
              <a:t>The UN Global Compact's ten principles in the areas of human rights, </a:t>
            </a:r>
            <a:r>
              <a:rPr lang="en-US" sz="1400" dirty="0" err="1" smtClean="0"/>
              <a:t>labour</a:t>
            </a:r>
            <a:r>
              <a:rPr lang="en-US" sz="1400" dirty="0" smtClean="0"/>
              <a:t>, the environment and anti-corruption enjoy universal consensus and are derived from:</a:t>
            </a:r>
            <a:br>
              <a:rPr lang="en-US" sz="1400" dirty="0" smtClean="0"/>
            </a:br>
            <a:r>
              <a:rPr lang="en-US" sz="1400" dirty="0" smtClean="0"/>
              <a:t>The Universal Declaration of Human Rights</a:t>
            </a:r>
            <a:br>
              <a:rPr lang="en-US" sz="1400" dirty="0" smtClean="0"/>
            </a:br>
            <a:r>
              <a:rPr lang="en-US" sz="1400" dirty="0" smtClean="0"/>
              <a:t>The International </a:t>
            </a:r>
            <a:r>
              <a:rPr lang="en-US" sz="1400" dirty="0" err="1" smtClean="0"/>
              <a:t>Labour</a:t>
            </a:r>
            <a:r>
              <a:rPr lang="en-US" sz="1400" dirty="0" smtClean="0"/>
              <a:t> Organization's Declaration on Fundamental Principles and Rights at Work </a:t>
            </a:r>
            <a:br>
              <a:rPr lang="en-US" sz="1400" dirty="0" smtClean="0"/>
            </a:br>
            <a:r>
              <a:rPr lang="en-US" sz="1400" dirty="0" smtClean="0"/>
              <a:t>The Rio Declaration on Environment and Development </a:t>
            </a:r>
            <a:br>
              <a:rPr lang="en-US" sz="1400" dirty="0" smtClean="0"/>
            </a:br>
            <a:r>
              <a:rPr lang="en-US" sz="1400" dirty="0" smtClean="0"/>
              <a:t>The United Nations Convention Against Corruption</a:t>
            </a:r>
            <a:br>
              <a:rPr lang="en-US" sz="1400" dirty="0" smtClean="0"/>
            </a:br>
            <a:r>
              <a:rPr lang="en-US" sz="1400" dirty="0" smtClean="0"/>
              <a:t>The UN Global Compact asks companies to embrace, support and enact, within their sphere of influence, a set of core values in the areas of human rights, </a:t>
            </a:r>
            <a:r>
              <a:rPr lang="en-US" sz="1400" dirty="0" err="1" smtClean="0"/>
              <a:t>labour</a:t>
            </a:r>
            <a:r>
              <a:rPr lang="en-US" sz="1400" dirty="0" smtClean="0"/>
              <a:t> standards, the environment and anti-corruption:</a:t>
            </a:r>
            <a:br>
              <a:rPr lang="en-US" sz="1400" dirty="0" smtClean="0"/>
            </a:br>
            <a:r>
              <a:rPr lang="en-US" sz="1400" dirty="0" smtClean="0"/>
              <a:t/>
            </a:r>
            <a:br>
              <a:rPr lang="en-US" sz="1400" dirty="0" smtClean="0"/>
            </a:br>
            <a:r>
              <a:rPr lang="en-US" sz="1400" b="1" dirty="0" smtClean="0"/>
              <a:t>Human Rights</a:t>
            </a:r>
            <a:r>
              <a:rPr lang="en-US" sz="1400" dirty="0" smtClean="0"/>
              <a:t/>
            </a:r>
            <a:br>
              <a:rPr lang="en-US" sz="1400" dirty="0" smtClean="0"/>
            </a:br>
            <a:r>
              <a:rPr lang="en-US" sz="1400" b="1" dirty="0" smtClean="0"/>
              <a:t>Principle 1: </a:t>
            </a:r>
            <a:r>
              <a:rPr lang="en-US" sz="1400" dirty="0" smtClean="0"/>
              <a:t>Businesses should support and respect the protection of internationally proclaimed human rights; and </a:t>
            </a:r>
            <a:br>
              <a:rPr lang="en-US" sz="1400" dirty="0" smtClean="0"/>
            </a:br>
            <a:r>
              <a:rPr lang="en-US" sz="1400" b="1" dirty="0" smtClean="0"/>
              <a:t>Principle 2: </a:t>
            </a:r>
            <a:r>
              <a:rPr lang="en-US" sz="1400" dirty="0" smtClean="0"/>
              <a:t>make sure that they are not complicit in human rights abuses.   </a:t>
            </a:r>
            <a:br>
              <a:rPr lang="en-US" sz="1400" dirty="0" smtClean="0"/>
            </a:br>
            <a:r>
              <a:rPr lang="en-US" sz="1400" dirty="0" err="1" smtClean="0"/>
              <a:t>L</a:t>
            </a:r>
            <a:r>
              <a:rPr lang="en-US" sz="1400" b="1" dirty="0" err="1" smtClean="0"/>
              <a:t>abour</a:t>
            </a:r>
            <a:r>
              <a:rPr lang="en-US" sz="1400" dirty="0" smtClean="0"/>
              <a:t/>
            </a:r>
            <a:br>
              <a:rPr lang="en-US" sz="1400" dirty="0" smtClean="0"/>
            </a:br>
            <a:r>
              <a:rPr lang="en-US" sz="1400" b="1" dirty="0" smtClean="0"/>
              <a:t>Principle 3: </a:t>
            </a:r>
            <a:r>
              <a:rPr lang="en-US" sz="1400" dirty="0" smtClean="0"/>
              <a:t>Businesses should uphold the freedom of association and the effective recognition of the right to </a:t>
            </a:r>
            <a:r>
              <a:rPr lang="en-US" sz="1400" b="1" dirty="0" smtClean="0"/>
              <a:t>collective bargaining; </a:t>
            </a:r>
            <a:r>
              <a:rPr lang="en-US" sz="1400" dirty="0" smtClean="0"/>
              <a:t/>
            </a:r>
            <a:br>
              <a:rPr lang="en-US" sz="1400" dirty="0" smtClean="0"/>
            </a:br>
            <a:r>
              <a:rPr lang="en-US" sz="1400" b="1" dirty="0" smtClean="0"/>
              <a:t>Principle 4: </a:t>
            </a:r>
            <a:r>
              <a:rPr lang="en-US" sz="1400" dirty="0" smtClean="0"/>
              <a:t>the elimination of all forms of forced and compulsory </a:t>
            </a:r>
            <a:r>
              <a:rPr lang="en-US" sz="1400" dirty="0" err="1" smtClean="0"/>
              <a:t>labour</a:t>
            </a:r>
            <a:r>
              <a:rPr lang="en-US" sz="1400" dirty="0" smtClean="0"/>
              <a:t>; </a:t>
            </a:r>
            <a:br>
              <a:rPr lang="en-US" sz="1400" dirty="0" smtClean="0"/>
            </a:br>
            <a:r>
              <a:rPr lang="en-US" sz="1400" dirty="0" smtClean="0"/>
              <a:t>Principle 5: the effective abolition of child </a:t>
            </a:r>
            <a:r>
              <a:rPr lang="en-US" sz="1400" dirty="0" err="1" smtClean="0"/>
              <a:t>labour</a:t>
            </a:r>
            <a:r>
              <a:rPr lang="en-US" sz="1400" dirty="0" smtClean="0"/>
              <a:t>; and </a:t>
            </a:r>
            <a:br>
              <a:rPr lang="en-US" sz="1400" dirty="0" smtClean="0"/>
            </a:br>
            <a:r>
              <a:rPr lang="en-US" sz="1400" b="1" dirty="0" smtClean="0"/>
              <a:t>Principle 6: </a:t>
            </a:r>
            <a:r>
              <a:rPr lang="en-US" sz="1400" dirty="0" smtClean="0"/>
              <a:t>the elimination of discrimination in respect of employment and occupation.  </a:t>
            </a:r>
            <a:br>
              <a:rPr lang="en-US" sz="1400" dirty="0" smtClean="0"/>
            </a:br>
            <a:r>
              <a:rPr lang="en-US" sz="1400" b="1" dirty="0" smtClean="0"/>
              <a:t>  </a:t>
            </a:r>
            <a:br>
              <a:rPr lang="en-US" sz="1400" b="1" dirty="0" smtClean="0"/>
            </a:br>
            <a:r>
              <a:rPr lang="en-US" sz="1400" b="1" dirty="0" smtClean="0"/>
              <a:t>Environment</a:t>
            </a:r>
            <a:r>
              <a:rPr lang="en-US" sz="1400" dirty="0" smtClean="0"/>
              <a:t/>
            </a:r>
            <a:br>
              <a:rPr lang="en-US" sz="1400" dirty="0" smtClean="0"/>
            </a:br>
            <a:r>
              <a:rPr lang="en-US" sz="1400" b="1" dirty="0" smtClean="0"/>
              <a:t>Principle 7: </a:t>
            </a:r>
            <a:r>
              <a:rPr lang="en-US" sz="1400" dirty="0" smtClean="0"/>
              <a:t>Businesses should support a precautionary approach to environmental challenges; </a:t>
            </a:r>
            <a:br>
              <a:rPr lang="en-US" sz="1400" dirty="0" smtClean="0"/>
            </a:br>
            <a:r>
              <a:rPr lang="en-US" sz="1400" b="1" dirty="0" smtClean="0"/>
              <a:t>Principle 8: </a:t>
            </a:r>
            <a:r>
              <a:rPr lang="en-US" sz="1400" dirty="0" smtClean="0"/>
              <a:t>undertake initiatives to promote greater environmental responsibility; and </a:t>
            </a:r>
            <a:br>
              <a:rPr lang="en-US" sz="1400" dirty="0" smtClean="0"/>
            </a:br>
            <a:r>
              <a:rPr lang="en-US" sz="1400" b="1" dirty="0" smtClean="0"/>
              <a:t>Principle 9: </a:t>
            </a:r>
            <a:r>
              <a:rPr lang="en-US" sz="1400" dirty="0" smtClean="0"/>
              <a:t>encourage the development and diffusion of environmentally friendly technologies.    </a:t>
            </a:r>
            <a:br>
              <a:rPr lang="en-US" sz="1400" dirty="0" smtClean="0"/>
            </a:br>
            <a:r>
              <a:rPr lang="en-US" sz="1400" b="1" dirty="0" smtClean="0"/>
              <a:t>Anti-Corruption</a:t>
            </a:r>
            <a:r>
              <a:rPr lang="en-US" sz="1400" dirty="0" smtClean="0"/>
              <a:t/>
            </a:r>
            <a:br>
              <a:rPr lang="en-US" sz="1400" dirty="0" smtClean="0"/>
            </a:br>
            <a:r>
              <a:rPr lang="en-US" sz="1400" b="1" dirty="0" smtClean="0"/>
              <a:t>Principle 10: </a:t>
            </a:r>
            <a:r>
              <a:rPr lang="en-US" sz="1400" dirty="0" smtClean="0"/>
              <a:t>Businesses should work against corruption in all its forms, including extortion and bribery.  </a:t>
            </a:r>
            <a:r>
              <a:rPr lang="en-US" sz="1800" dirty="0" smtClean="0"/>
              <a:t/>
            </a:r>
            <a:br>
              <a:rPr lang="en-US" sz="1800" dirty="0" smtClean="0"/>
            </a:br>
            <a:endParaRPr lang="en-US" sz="1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bodyPr>
          <a:lstStyle/>
          <a:p>
            <a:pPr algn="l"/>
            <a:r>
              <a:rPr lang="en-US" sz="1800" b="1" dirty="0" smtClean="0"/>
              <a:t>Civil penalty </a:t>
            </a:r>
            <a:r>
              <a:rPr lang="en-US" sz="1800" dirty="0" smtClean="0"/>
              <a:t>for not submitting the required number of Renewable Energy Credits.</a:t>
            </a:r>
            <a:br>
              <a:rPr lang="en-US" sz="1800" dirty="0" smtClean="0"/>
            </a:br>
            <a:r>
              <a:rPr lang="en-US" sz="1800" dirty="0" smtClean="0"/>
              <a:t/>
            </a:r>
            <a:br>
              <a:rPr lang="en-US" sz="1800" dirty="0" smtClean="0"/>
            </a:br>
            <a:r>
              <a:rPr lang="en-US" sz="1800" dirty="0" smtClean="0"/>
              <a:t>The Federal Energy Regulatory Commission ("FERC") reissued its Penalty Guidelines on September 17, 2010, </a:t>
            </a:r>
            <a:r>
              <a:rPr lang="en-US" sz="1800" baseline="30000" dirty="0" smtClean="0"/>
              <a:t>1</a:t>
            </a:r>
            <a:r>
              <a:rPr lang="en-US" sz="1800" dirty="0" smtClean="0"/>
              <a:t>after providing industry members the opportunity to comment on the original Penalty Guidelines issued six months earlier, in March 2010. As a result of that comment period, FERC is maintaining the penalty calculation methodology of the original Guidelines but has made some efforts to clarify and adjust the Guidelines to address industry questions and concerns. The most significant of those clarifications and changes are listed below.</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The reissued Penalty Guidelines are consistent with the penalty calculation methodology that FERC developed in the original March 2010 Guidelines. Of course, when the original Guidelines were issued, they represented a dramatic change in the way FERC planned to calculate penalties for violations of the statutes and regulations it administers. </a:t>
            </a:r>
            <a:br>
              <a:rPr lang="en-US" sz="1800" dirty="0" smtClean="0"/>
            </a:br>
            <a:endParaRPr lang="en-US" sz="1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r>
              <a:rPr lang="en-US" sz="1800" dirty="0" smtClean="0"/>
              <a:t>The ISO President, Dr. Alan Morrison, in his address underlined that standards provide the indispensable practical details needed to leverage solutions in the fields of climate change, energy efficiency and sustainable energy.</a:t>
            </a:r>
            <a:br>
              <a:rPr lang="en-US" sz="1800" dirty="0" smtClean="0"/>
            </a:br>
            <a:r>
              <a:rPr lang="en-US" sz="1800" dirty="0" smtClean="0"/>
              <a:t/>
            </a:r>
            <a:br>
              <a:rPr lang="en-US" sz="1800" dirty="0" smtClean="0"/>
            </a:br>
            <a:r>
              <a:rPr lang="en-US" sz="1800" dirty="0" smtClean="0"/>
              <a:t>They emphasized that immediate action and implementation is needed using appropriate approaches that are measurable, reportable and verifiable. In this regard, International Standards on energy efficiency and renewable energy play a vital role by:</a:t>
            </a:r>
            <a:br>
              <a:rPr lang="en-US" sz="1800" dirty="0" smtClean="0"/>
            </a:br>
            <a:r>
              <a:rPr lang="en-US" sz="1800" dirty="0" smtClean="0"/>
              <a:t>Reducing the costs of policy development </a:t>
            </a:r>
            <a:br>
              <a:rPr lang="en-US" sz="1800" dirty="0" smtClean="0"/>
            </a:br>
            <a:r>
              <a:rPr lang="en-US" sz="1800" dirty="0" smtClean="0"/>
              <a:t>Ensuring policy consistency </a:t>
            </a:r>
            <a:br>
              <a:rPr lang="en-US" sz="1800" dirty="0" smtClean="0"/>
            </a:br>
            <a:r>
              <a:rPr lang="en-US" sz="1800" dirty="0" smtClean="0"/>
              <a:t>Monitoring energy and CO</a:t>
            </a:r>
            <a:r>
              <a:rPr lang="en-US" sz="1800" baseline="-25000" dirty="0" smtClean="0"/>
              <a:t>2</a:t>
            </a:r>
            <a:r>
              <a:rPr lang="en-US" sz="1800" dirty="0" smtClean="0"/>
              <a:t> savings </a:t>
            </a:r>
            <a:br>
              <a:rPr lang="en-US" sz="1800" dirty="0" smtClean="0"/>
            </a:br>
            <a:r>
              <a:rPr lang="en-US" sz="1800" dirty="0" smtClean="0"/>
              <a:t>Ensuring the quality, performance and reliability of energy products </a:t>
            </a:r>
            <a:br>
              <a:rPr lang="en-US" sz="1800" dirty="0" smtClean="0"/>
            </a:br>
            <a:r>
              <a:rPr lang="en-US" sz="1800" dirty="0" smtClean="0"/>
              <a:t>Building consumer and government confidence in energy efficiency and renewable energy.</a:t>
            </a:r>
            <a:br>
              <a:rPr lang="en-US" sz="1800" dirty="0" smtClean="0"/>
            </a:br>
            <a:r>
              <a:rPr lang="en-US" sz="1800" dirty="0" smtClean="0"/>
              <a:t/>
            </a:r>
            <a:br>
              <a:rPr lang="en-US" sz="1800" dirty="0" smtClean="0"/>
            </a:br>
            <a:r>
              <a:rPr lang="en-US" sz="1800" dirty="0" smtClean="0"/>
              <a:t>They underlined the importance of international cooperation between </a:t>
            </a:r>
            <a:r>
              <a:rPr lang="en-US" sz="1800" b="1" dirty="0" smtClean="0"/>
              <a:t>Redo</a:t>
            </a:r>
            <a:r>
              <a:rPr lang="en-US" sz="1800" dirty="0" smtClean="0"/>
              <a:t> and other relevant organizations to ensure that International Standards and conformity assessment solutions are produced in time to meet global challenges</a:t>
            </a:r>
            <a:br>
              <a:rPr lang="en-US" sz="1800" dirty="0" smtClean="0"/>
            </a:br>
            <a:endParaRPr lang="en-US" sz="1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800" dirty="0" err="1" smtClean="0"/>
              <a:t>Overview</a:t>
            </a:r>
            <a:r>
              <a:rPr lang="de-DE" sz="2800" dirty="0" smtClean="0"/>
              <a:t> </a:t>
            </a:r>
            <a:r>
              <a:rPr lang="de-DE" sz="2800" dirty="0" err="1" smtClean="0"/>
              <a:t>of</a:t>
            </a:r>
            <a:r>
              <a:rPr lang="de-DE" sz="2800" dirty="0" smtClean="0"/>
              <a:t> </a:t>
            </a:r>
            <a:r>
              <a:rPr lang="de-DE" sz="2800" dirty="0" err="1" smtClean="0"/>
              <a:t>Capacities</a:t>
            </a:r>
            <a:r>
              <a:rPr lang="de-DE" sz="2800" dirty="0" smtClean="0"/>
              <a:t> </a:t>
            </a:r>
            <a:r>
              <a:rPr lang="de-DE" sz="2800" dirty="0" err="1" smtClean="0"/>
              <a:t>for</a:t>
            </a:r>
            <a:r>
              <a:rPr lang="de-DE" sz="2800" dirty="0" smtClean="0"/>
              <a:t> </a:t>
            </a:r>
            <a:r>
              <a:rPr lang="de-DE" sz="2800" dirty="0" err="1" smtClean="0"/>
              <a:t>Renewable</a:t>
            </a:r>
            <a:r>
              <a:rPr lang="de-DE" sz="2800" dirty="0" smtClean="0"/>
              <a:t> </a:t>
            </a:r>
            <a:r>
              <a:rPr lang="de-DE" sz="2800" dirty="0" err="1" smtClean="0"/>
              <a:t>Energies</a:t>
            </a:r>
            <a:endParaRPr lang="de-DE" sz="2800" dirty="0"/>
          </a:p>
        </p:txBody>
      </p:sp>
      <p:pic>
        <p:nvPicPr>
          <p:cNvPr id="2053" name="Picture 5"/>
          <p:cNvPicPr>
            <a:picLocks noChangeAspect="1" noChangeArrowheads="1"/>
          </p:cNvPicPr>
          <p:nvPr/>
        </p:nvPicPr>
        <p:blipFill>
          <a:blip r:embed="rId2" cstate="print"/>
          <a:srcRect/>
          <a:stretch>
            <a:fillRect/>
          </a:stretch>
        </p:blipFill>
        <p:spPr bwMode="auto">
          <a:xfrm>
            <a:off x="0" y="1295400"/>
            <a:ext cx="9215777" cy="4038600"/>
          </a:xfrm>
          <a:prstGeom prst="rect">
            <a:avLst/>
          </a:prstGeom>
          <a:noFill/>
          <a:ln w="9525">
            <a:noFill/>
            <a:miter lim="800000"/>
            <a:headEnd/>
            <a:tailEnd/>
          </a:ln>
        </p:spPr>
      </p:pic>
      <p:grpSp>
        <p:nvGrpSpPr>
          <p:cNvPr id="10" name="Gruppieren 9"/>
          <p:cNvGrpSpPr/>
          <p:nvPr/>
        </p:nvGrpSpPr>
        <p:grpSpPr>
          <a:xfrm>
            <a:off x="304800" y="1142999"/>
            <a:ext cx="8839200" cy="5850447"/>
            <a:chOff x="304800" y="1142999"/>
            <a:chExt cx="8839200" cy="5850447"/>
          </a:xfrm>
        </p:grpSpPr>
        <p:pic>
          <p:nvPicPr>
            <p:cNvPr id="4" name="Picture 5"/>
            <p:cNvPicPr>
              <a:picLocks noChangeAspect="1" noChangeArrowheads="1"/>
            </p:cNvPicPr>
            <p:nvPr/>
          </p:nvPicPr>
          <p:blipFill>
            <a:blip r:embed="rId3" cstate="print"/>
            <a:srcRect l="17177" b="938"/>
            <a:stretch>
              <a:fillRect/>
            </a:stretch>
          </p:blipFill>
          <p:spPr bwMode="auto">
            <a:xfrm>
              <a:off x="5334000" y="1142999"/>
              <a:ext cx="3810000" cy="5850447"/>
            </a:xfrm>
            <a:prstGeom prst="rect">
              <a:avLst/>
            </a:prstGeom>
            <a:noFill/>
            <a:ln w="9525">
              <a:noFill/>
              <a:miter lim="800000"/>
              <a:headEnd/>
              <a:tailEnd/>
            </a:ln>
            <a:effectLst/>
          </p:spPr>
        </p:pic>
        <p:sp>
          <p:nvSpPr>
            <p:cNvPr id="8" name="Textfeld 7"/>
            <p:cNvSpPr txBox="1"/>
            <p:nvPr/>
          </p:nvSpPr>
          <p:spPr>
            <a:xfrm>
              <a:off x="304800" y="1371600"/>
              <a:ext cx="5638800" cy="707886"/>
            </a:xfrm>
            <a:prstGeom prst="rect">
              <a:avLst/>
            </a:prstGeom>
            <a:solidFill>
              <a:schemeClr val="bg1"/>
            </a:solidFill>
          </p:spPr>
          <p:txBody>
            <a:bodyPr wrap="square" rtlCol="0">
              <a:spAutoFit/>
            </a:bodyPr>
            <a:lstStyle/>
            <a:p>
              <a:r>
                <a:rPr lang="de-DE" sz="2000" i="1" dirty="0" smtClean="0"/>
                <a:t>Fossile </a:t>
              </a:r>
              <a:r>
                <a:rPr lang="de-DE" sz="2000" i="1" dirty="0" err="1" smtClean="0"/>
                <a:t>and</a:t>
              </a:r>
              <a:r>
                <a:rPr lang="de-DE" sz="2000" i="1" dirty="0" smtClean="0"/>
                <a:t> </a:t>
              </a:r>
              <a:r>
                <a:rPr lang="de-DE" sz="2000" i="1" dirty="0" err="1" smtClean="0"/>
                <a:t>uranium</a:t>
              </a:r>
              <a:r>
                <a:rPr lang="de-DE" sz="2000" i="1" dirty="0" smtClean="0"/>
                <a:t> </a:t>
              </a:r>
              <a:r>
                <a:rPr lang="de-DE" sz="2000" i="1" dirty="0" err="1" smtClean="0"/>
                <a:t>are</a:t>
              </a:r>
              <a:r>
                <a:rPr lang="de-DE" sz="2000" i="1" dirty="0" smtClean="0"/>
                <a:t> </a:t>
              </a:r>
              <a:r>
                <a:rPr lang="de-DE" sz="2000" i="1" dirty="0" err="1" smtClean="0"/>
                <a:t>small</a:t>
              </a:r>
              <a:r>
                <a:rPr lang="de-DE" sz="2000" i="1" dirty="0" smtClean="0"/>
                <a:t> &amp; limited </a:t>
              </a:r>
            </a:p>
            <a:p>
              <a:r>
                <a:rPr lang="de-DE" sz="2000" i="1" dirty="0" err="1" smtClean="0"/>
                <a:t>compared</a:t>
              </a:r>
              <a:r>
                <a:rPr lang="de-DE" sz="2000" i="1" dirty="0" smtClean="0"/>
                <a:t> </a:t>
              </a:r>
              <a:r>
                <a:rPr lang="de-DE" sz="2000" i="1" dirty="0" err="1" smtClean="0"/>
                <a:t>to</a:t>
              </a:r>
              <a:r>
                <a:rPr lang="de-DE" sz="2000" i="1" dirty="0" smtClean="0"/>
                <a:t> </a:t>
              </a:r>
              <a:r>
                <a:rPr lang="de-DE" sz="2000" i="1" dirty="0" err="1" smtClean="0"/>
                <a:t>renewable</a:t>
              </a:r>
              <a:r>
                <a:rPr lang="de-DE" sz="2000" i="1" dirty="0" smtClean="0"/>
                <a:t> </a:t>
              </a:r>
              <a:r>
                <a:rPr lang="de-DE" sz="2000" i="1" dirty="0" err="1" smtClean="0"/>
                <a:t>energies</a:t>
              </a:r>
              <a:r>
                <a:rPr lang="de-DE" sz="2000" i="1" dirty="0" smtClean="0"/>
                <a:t> </a:t>
              </a:r>
              <a:r>
                <a:rPr lang="de-DE" sz="2000" i="1" dirty="0" err="1" smtClean="0"/>
                <a:t>as</a:t>
              </a:r>
              <a:r>
                <a:rPr lang="de-DE" sz="2000" i="1" dirty="0" smtClean="0"/>
                <a:t> solar</a:t>
              </a:r>
              <a:endParaRPr lang="de-DE" sz="2000" i="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Facts </a:t>
            </a:r>
            <a:r>
              <a:rPr lang="de-DE" dirty="0" err="1" smtClean="0"/>
              <a:t>about</a:t>
            </a:r>
            <a:r>
              <a:rPr lang="de-DE" dirty="0" smtClean="0"/>
              <a:t> Solar</a:t>
            </a:r>
            <a:endParaRPr lang="de-DE" dirty="0"/>
          </a:p>
        </p:txBody>
      </p:sp>
      <p:sp>
        <p:nvSpPr>
          <p:cNvPr id="3" name="Rechteck 2"/>
          <p:cNvSpPr/>
          <p:nvPr/>
        </p:nvSpPr>
        <p:spPr>
          <a:xfrm>
            <a:off x="457200" y="1295400"/>
            <a:ext cx="8229600" cy="2308324"/>
          </a:xfrm>
          <a:prstGeom prst="rect">
            <a:avLst/>
          </a:prstGeom>
        </p:spPr>
        <p:txBody>
          <a:bodyPr wrap="square">
            <a:spAutoFit/>
          </a:bodyPr>
          <a:lstStyle/>
          <a:p>
            <a:pPr>
              <a:tabLst>
                <a:tab pos="3051175" algn="l"/>
              </a:tabLst>
            </a:pPr>
            <a:r>
              <a:rPr lang="de-DE" b="1" dirty="0" smtClean="0"/>
              <a:t>The Sun -  A </a:t>
            </a:r>
            <a:r>
              <a:rPr lang="de-DE" b="1" dirty="0" err="1" smtClean="0"/>
              <a:t>fascinating</a:t>
            </a:r>
            <a:r>
              <a:rPr lang="de-DE" b="1" dirty="0" smtClean="0"/>
              <a:t> </a:t>
            </a:r>
            <a:r>
              <a:rPr lang="de-DE" b="1" dirty="0" err="1" smtClean="0"/>
              <a:t>energy</a:t>
            </a:r>
            <a:r>
              <a:rPr lang="de-DE" b="1" dirty="0" smtClean="0"/>
              <a:t> </a:t>
            </a:r>
            <a:r>
              <a:rPr lang="de-DE" b="1" dirty="0" err="1" smtClean="0"/>
              <a:t>source</a:t>
            </a:r>
            <a:endParaRPr lang="de-DE" b="1" dirty="0" smtClean="0"/>
          </a:p>
          <a:p>
            <a:pPr>
              <a:tabLst>
                <a:tab pos="3051175" algn="l"/>
              </a:tabLst>
            </a:pPr>
            <a:r>
              <a:rPr lang="de-DE" b="1" dirty="0" smtClean="0"/>
              <a:t>Age </a:t>
            </a:r>
            <a:r>
              <a:rPr lang="de-DE" b="1" dirty="0" err="1" smtClean="0"/>
              <a:t>of</a:t>
            </a:r>
            <a:r>
              <a:rPr lang="de-DE" b="1" dirty="0" smtClean="0"/>
              <a:t> </a:t>
            </a:r>
            <a:r>
              <a:rPr lang="de-DE" b="1" dirty="0" err="1" smtClean="0"/>
              <a:t>the</a:t>
            </a:r>
            <a:r>
              <a:rPr lang="de-DE" b="1" dirty="0" smtClean="0"/>
              <a:t> </a:t>
            </a:r>
            <a:r>
              <a:rPr lang="de-DE" b="1" dirty="0" err="1" smtClean="0"/>
              <a:t>sun</a:t>
            </a:r>
            <a:r>
              <a:rPr lang="de-DE" b="1" dirty="0" smtClean="0"/>
              <a:t>:</a:t>
            </a:r>
            <a:r>
              <a:rPr lang="de-DE" dirty="0" smtClean="0"/>
              <a:t> 	</a:t>
            </a:r>
            <a:r>
              <a:rPr lang="de-DE" dirty="0" err="1" smtClean="0"/>
              <a:t>app</a:t>
            </a:r>
            <a:r>
              <a:rPr lang="de-DE" dirty="0" smtClean="0"/>
              <a:t>. 5 </a:t>
            </a:r>
            <a:r>
              <a:rPr lang="de-DE" dirty="0" err="1" smtClean="0"/>
              <a:t>billion</a:t>
            </a:r>
            <a:r>
              <a:rPr lang="de-DE" dirty="0" smtClean="0"/>
              <a:t> </a:t>
            </a:r>
            <a:r>
              <a:rPr lang="de-DE" dirty="0" err="1" smtClean="0"/>
              <a:t>years</a:t>
            </a:r>
            <a:endParaRPr lang="de-DE" dirty="0" smtClean="0"/>
          </a:p>
          <a:p>
            <a:pPr>
              <a:tabLst>
                <a:tab pos="3051175" algn="l"/>
              </a:tabLst>
            </a:pPr>
            <a:r>
              <a:rPr lang="de-DE" b="1" dirty="0" err="1" smtClean="0"/>
              <a:t>Estimated</a:t>
            </a:r>
            <a:r>
              <a:rPr lang="de-DE" b="1" dirty="0" smtClean="0"/>
              <a:t> </a:t>
            </a:r>
            <a:r>
              <a:rPr lang="de-DE" b="1" dirty="0" err="1" smtClean="0"/>
              <a:t>lifetime</a:t>
            </a:r>
            <a:r>
              <a:rPr lang="de-DE" b="1" dirty="0" smtClean="0"/>
              <a:t>:</a:t>
            </a:r>
            <a:r>
              <a:rPr lang="de-DE" dirty="0" smtClean="0"/>
              <a:t> 	</a:t>
            </a:r>
            <a:r>
              <a:rPr lang="de-DE" dirty="0" err="1" smtClean="0"/>
              <a:t>app</a:t>
            </a:r>
            <a:r>
              <a:rPr lang="de-DE" dirty="0" smtClean="0"/>
              <a:t>. 4,5 </a:t>
            </a:r>
            <a:r>
              <a:rPr lang="de-DE" dirty="0" err="1" smtClean="0"/>
              <a:t>billion</a:t>
            </a:r>
            <a:r>
              <a:rPr lang="de-DE" dirty="0" smtClean="0"/>
              <a:t> </a:t>
            </a:r>
            <a:r>
              <a:rPr lang="de-DE" dirty="0" err="1" smtClean="0"/>
              <a:t>years</a:t>
            </a:r>
            <a:endParaRPr lang="de-DE" dirty="0" smtClean="0"/>
          </a:p>
          <a:p>
            <a:pPr>
              <a:tabLst>
                <a:tab pos="3051175" algn="l"/>
              </a:tabLst>
            </a:pPr>
            <a:r>
              <a:rPr lang="de-DE" b="1" dirty="0" err="1" smtClean="0"/>
              <a:t>Temperature</a:t>
            </a:r>
            <a:r>
              <a:rPr lang="de-DE" b="1" dirty="0" smtClean="0"/>
              <a:t> (</a:t>
            </a:r>
            <a:r>
              <a:rPr lang="de-DE" b="1" dirty="0" err="1" smtClean="0"/>
              <a:t>inside</a:t>
            </a:r>
            <a:r>
              <a:rPr lang="de-DE" b="1" dirty="0" smtClean="0"/>
              <a:t> </a:t>
            </a:r>
            <a:r>
              <a:rPr lang="de-DE" b="1" dirty="0" err="1" smtClean="0"/>
              <a:t>the</a:t>
            </a:r>
            <a:r>
              <a:rPr lang="de-DE" b="1" dirty="0" smtClean="0"/>
              <a:t> </a:t>
            </a:r>
            <a:r>
              <a:rPr lang="de-DE" b="1" dirty="0" err="1" smtClean="0"/>
              <a:t>sun</a:t>
            </a:r>
            <a:r>
              <a:rPr lang="de-DE" b="1" dirty="0" smtClean="0"/>
              <a:t>):</a:t>
            </a:r>
            <a:r>
              <a:rPr lang="de-DE" dirty="0" smtClean="0"/>
              <a:t> 	16.000.000°C </a:t>
            </a:r>
          </a:p>
          <a:p>
            <a:pPr>
              <a:tabLst>
                <a:tab pos="3051175" algn="l"/>
              </a:tabLst>
            </a:pPr>
            <a:r>
              <a:rPr lang="de-DE" b="1" dirty="0" smtClean="0"/>
              <a:t>Irradiation on </a:t>
            </a:r>
            <a:r>
              <a:rPr lang="de-DE" b="1" dirty="0" err="1" smtClean="0"/>
              <a:t>earth</a:t>
            </a:r>
            <a:r>
              <a:rPr lang="de-DE" b="1" dirty="0" smtClean="0"/>
              <a:t>: 	</a:t>
            </a:r>
            <a:r>
              <a:rPr lang="de-DE" dirty="0" smtClean="0"/>
              <a:t>1.524.240.000.000 </a:t>
            </a:r>
            <a:r>
              <a:rPr lang="de-DE" dirty="0" err="1" smtClean="0"/>
              <a:t>TWh</a:t>
            </a:r>
            <a:r>
              <a:rPr lang="de-DE" dirty="0" smtClean="0"/>
              <a:t>/</a:t>
            </a:r>
            <a:r>
              <a:rPr lang="de-DE" dirty="0" err="1" smtClean="0"/>
              <a:t>year</a:t>
            </a:r>
            <a:endParaRPr lang="de-DE" dirty="0" smtClean="0"/>
          </a:p>
          <a:p>
            <a:pPr>
              <a:tabLst>
                <a:tab pos="3051175" algn="l"/>
              </a:tabLst>
            </a:pPr>
            <a:r>
              <a:rPr lang="de-DE" b="1" dirty="0" err="1" smtClean="0"/>
              <a:t>Consumption</a:t>
            </a:r>
            <a:r>
              <a:rPr lang="de-DE" b="1" dirty="0" smtClean="0"/>
              <a:t> Kuwait: </a:t>
            </a:r>
            <a:r>
              <a:rPr lang="de-DE" dirty="0" smtClean="0"/>
              <a:t>	                             45 </a:t>
            </a:r>
            <a:r>
              <a:rPr lang="de-DE" dirty="0" err="1" smtClean="0"/>
              <a:t>TWh</a:t>
            </a:r>
            <a:r>
              <a:rPr lang="de-DE" dirty="0" smtClean="0"/>
              <a:t>/</a:t>
            </a:r>
            <a:r>
              <a:rPr lang="de-DE" dirty="0" err="1" smtClean="0"/>
              <a:t>year</a:t>
            </a:r>
            <a:endParaRPr lang="de-DE" dirty="0" smtClean="0"/>
          </a:p>
          <a:p>
            <a:pPr>
              <a:tabLst>
                <a:tab pos="3051175" algn="l"/>
              </a:tabLst>
            </a:pPr>
            <a:endParaRPr lang="de-DE" dirty="0" smtClean="0"/>
          </a:p>
          <a:p>
            <a:pPr>
              <a:tabLst>
                <a:tab pos="3051175" algn="l"/>
              </a:tabLst>
            </a:pPr>
            <a:r>
              <a:rPr lang="de-DE" b="1" dirty="0" smtClean="0"/>
              <a:t>The </a:t>
            </a:r>
            <a:r>
              <a:rPr lang="de-DE" b="1" dirty="0" err="1" smtClean="0"/>
              <a:t>sun</a:t>
            </a:r>
            <a:r>
              <a:rPr lang="de-DE" b="1" dirty="0" smtClean="0"/>
              <a:t> </a:t>
            </a:r>
            <a:r>
              <a:rPr lang="de-DE" b="1" dirty="0" err="1" smtClean="0"/>
              <a:t>sends</a:t>
            </a:r>
            <a:r>
              <a:rPr lang="de-DE" b="1" dirty="0" smtClean="0"/>
              <a:t> </a:t>
            </a:r>
            <a:r>
              <a:rPr lang="de-DE" b="1" dirty="0" err="1" smtClean="0"/>
              <a:t>world</a:t>
            </a:r>
            <a:r>
              <a:rPr lang="de-DE" b="1" dirty="0" smtClean="0"/>
              <a:t> </a:t>
            </a:r>
            <a:r>
              <a:rPr lang="de-DE" b="1" dirty="0" err="1" smtClean="0"/>
              <a:t>energy</a:t>
            </a:r>
            <a:r>
              <a:rPr lang="de-DE" b="1" dirty="0" smtClean="0"/>
              <a:t> </a:t>
            </a:r>
            <a:r>
              <a:rPr lang="de-DE" b="1" dirty="0" err="1" smtClean="0"/>
              <a:t>need</a:t>
            </a:r>
            <a:r>
              <a:rPr lang="de-DE" b="1" dirty="0" smtClean="0"/>
              <a:t> in 3,5 </a:t>
            </a:r>
            <a:r>
              <a:rPr lang="de-DE" b="1" dirty="0" err="1" smtClean="0"/>
              <a:t>hrs</a:t>
            </a:r>
            <a:r>
              <a:rPr lang="de-DE" b="1" dirty="0" smtClean="0"/>
              <a:t>. !</a:t>
            </a:r>
            <a:endParaRPr lang="de-DE" dirty="0"/>
          </a:p>
        </p:txBody>
      </p:sp>
      <p:pic>
        <p:nvPicPr>
          <p:cNvPr id="30722" name="Picture 2"/>
          <p:cNvPicPr>
            <a:picLocks noChangeAspect="1" noChangeArrowheads="1"/>
          </p:cNvPicPr>
          <p:nvPr/>
        </p:nvPicPr>
        <p:blipFill>
          <a:blip r:embed="rId2" cstate="print"/>
          <a:srcRect l="29444" t="29425" r="30556" b="28276"/>
          <a:stretch>
            <a:fillRect/>
          </a:stretch>
        </p:blipFill>
        <p:spPr bwMode="auto">
          <a:xfrm>
            <a:off x="2209800" y="3810000"/>
            <a:ext cx="4267200" cy="272626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2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Renewable Energy Production</a:t>
            </a:r>
            <a:endParaRPr lang="de-DE" dirty="0"/>
          </a:p>
        </p:txBody>
      </p:sp>
      <p:pic>
        <p:nvPicPr>
          <p:cNvPr id="6" name="Inhaltsplatzhalter 5" descr="springfield_2007.jpg"/>
          <p:cNvPicPr>
            <a:picLocks noGrp="1" noChangeAspect="1"/>
          </p:cNvPicPr>
          <p:nvPr>
            <p:ph idx="1"/>
          </p:nvPr>
        </p:nvPicPr>
        <p:blipFill>
          <a:blip r:embed="rId2" cstate="print"/>
          <a:stretch>
            <a:fillRect/>
          </a:stretch>
        </p:blipFill>
        <p:spPr>
          <a:xfrm>
            <a:off x="457200" y="1676400"/>
            <a:ext cx="3604765" cy="2057400"/>
          </a:xfrm>
        </p:spPr>
      </p:pic>
      <p:pic>
        <p:nvPicPr>
          <p:cNvPr id="34818" name="Picture 2"/>
          <p:cNvPicPr>
            <a:picLocks noChangeAspect="1" noChangeArrowheads="1"/>
          </p:cNvPicPr>
          <p:nvPr/>
        </p:nvPicPr>
        <p:blipFill>
          <a:blip r:embed="rId3" cstate="print"/>
          <a:srcRect/>
          <a:stretch>
            <a:fillRect/>
          </a:stretch>
        </p:blipFill>
        <p:spPr bwMode="auto">
          <a:xfrm>
            <a:off x="4876800" y="1676400"/>
            <a:ext cx="3581400" cy="2057400"/>
          </a:xfrm>
          <a:prstGeom prst="rect">
            <a:avLst/>
          </a:prstGeom>
          <a:noFill/>
          <a:ln w="9525">
            <a:noFill/>
            <a:miter lim="800000"/>
            <a:headEnd/>
            <a:tailEnd/>
          </a:ln>
        </p:spPr>
      </p:pic>
      <p:pic>
        <p:nvPicPr>
          <p:cNvPr id="34819" name="Picture 3"/>
          <p:cNvPicPr>
            <a:picLocks noChangeAspect="1" noChangeArrowheads="1"/>
          </p:cNvPicPr>
          <p:nvPr/>
        </p:nvPicPr>
        <p:blipFill>
          <a:blip r:embed="rId4" cstate="print"/>
          <a:srcRect/>
          <a:stretch>
            <a:fillRect/>
          </a:stretch>
        </p:blipFill>
        <p:spPr bwMode="auto">
          <a:xfrm>
            <a:off x="457200" y="4191000"/>
            <a:ext cx="3597214" cy="2057400"/>
          </a:xfrm>
          <a:prstGeom prst="rect">
            <a:avLst/>
          </a:prstGeom>
          <a:noFill/>
          <a:ln w="9525">
            <a:noFill/>
            <a:miter lim="800000"/>
            <a:headEnd/>
            <a:tailEnd/>
          </a:ln>
        </p:spPr>
      </p:pic>
      <p:grpSp>
        <p:nvGrpSpPr>
          <p:cNvPr id="15" name="Gruppieren 14"/>
          <p:cNvGrpSpPr/>
          <p:nvPr/>
        </p:nvGrpSpPr>
        <p:grpSpPr>
          <a:xfrm>
            <a:off x="4876800" y="4203700"/>
            <a:ext cx="3581400" cy="2044700"/>
            <a:chOff x="4876800" y="4203700"/>
            <a:chExt cx="3581400" cy="2044700"/>
          </a:xfrm>
        </p:grpSpPr>
        <p:pic>
          <p:nvPicPr>
            <p:cNvPr id="34820" name="Picture 4"/>
            <p:cNvPicPr>
              <a:picLocks noChangeAspect="1" noChangeArrowheads="1"/>
            </p:cNvPicPr>
            <p:nvPr/>
          </p:nvPicPr>
          <p:blipFill>
            <a:blip r:embed="rId5" cstate="print"/>
            <a:srcRect b="15646"/>
            <a:stretch>
              <a:fillRect/>
            </a:stretch>
          </p:blipFill>
          <p:spPr bwMode="auto">
            <a:xfrm>
              <a:off x="4876800" y="4216908"/>
              <a:ext cx="3581400" cy="2031492"/>
            </a:xfrm>
            <a:prstGeom prst="rect">
              <a:avLst/>
            </a:prstGeom>
            <a:noFill/>
            <a:ln w="9525">
              <a:noFill/>
              <a:miter lim="800000"/>
              <a:headEnd/>
              <a:tailEnd/>
            </a:ln>
          </p:spPr>
        </p:pic>
        <p:pic>
          <p:nvPicPr>
            <p:cNvPr id="34822" name="Picture 6"/>
            <p:cNvPicPr>
              <a:picLocks noChangeAspect="1" noChangeArrowheads="1"/>
            </p:cNvPicPr>
            <p:nvPr/>
          </p:nvPicPr>
          <p:blipFill>
            <a:blip r:embed="rId6" cstate="print"/>
            <a:srcRect l="11043" r="11656"/>
            <a:stretch>
              <a:fillRect/>
            </a:stretch>
          </p:blipFill>
          <p:spPr bwMode="auto">
            <a:xfrm>
              <a:off x="6629400" y="4203700"/>
              <a:ext cx="1828800" cy="2040446"/>
            </a:xfrm>
            <a:prstGeom prst="rect">
              <a:avLst/>
            </a:prstGeom>
            <a:noFill/>
            <a:ln w="9525">
              <a:noFill/>
              <a:miter lim="800000"/>
              <a:headEnd/>
              <a:tailEnd/>
            </a:ln>
          </p:spPr>
        </p:pic>
      </p:grpSp>
      <p:grpSp>
        <p:nvGrpSpPr>
          <p:cNvPr id="16" name="Gruppieren 15"/>
          <p:cNvGrpSpPr/>
          <p:nvPr/>
        </p:nvGrpSpPr>
        <p:grpSpPr>
          <a:xfrm>
            <a:off x="457200" y="2347859"/>
            <a:ext cx="8001000" cy="3082939"/>
            <a:chOff x="457200" y="2347859"/>
            <a:chExt cx="8001000" cy="3082939"/>
          </a:xfrm>
        </p:grpSpPr>
        <p:sp>
          <p:nvSpPr>
            <p:cNvPr id="10" name="Textfeld 9"/>
            <p:cNvSpPr txBox="1"/>
            <p:nvPr/>
          </p:nvSpPr>
          <p:spPr>
            <a:xfrm>
              <a:off x="457200" y="2347859"/>
              <a:ext cx="3581400" cy="553998"/>
            </a:xfrm>
            <a:prstGeom prst="rect">
              <a:avLst/>
            </a:prstGeom>
            <a:solidFill>
              <a:schemeClr val="bg1">
                <a:alpha val="70000"/>
              </a:schemeClr>
            </a:solidFill>
          </p:spPr>
          <p:txBody>
            <a:bodyPr wrap="square" rtlCol="0">
              <a:spAutoFit/>
            </a:bodyPr>
            <a:lstStyle/>
            <a:p>
              <a:pPr algn="ctr">
                <a:lnSpc>
                  <a:spcPct val="150000"/>
                </a:lnSpc>
              </a:pPr>
              <a:r>
                <a:rPr lang="de-DE" sz="2000" b="1" dirty="0" smtClean="0">
                  <a:solidFill>
                    <a:schemeClr val="accent1">
                      <a:lumMod val="75000"/>
                    </a:schemeClr>
                  </a:solidFill>
                </a:rPr>
                <a:t>Solar </a:t>
              </a:r>
              <a:r>
                <a:rPr lang="de-DE" sz="2000" b="1" dirty="0" err="1" smtClean="0">
                  <a:solidFill>
                    <a:schemeClr val="accent1">
                      <a:lumMod val="75000"/>
                    </a:schemeClr>
                  </a:solidFill>
                </a:rPr>
                <a:t>Energy</a:t>
              </a:r>
              <a:r>
                <a:rPr lang="de-DE" sz="2000" b="1" dirty="0" smtClean="0">
                  <a:solidFill>
                    <a:schemeClr val="accent1">
                      <a:lumMod val="75000"/>
                    </a:schemeClr>
                  </a:solidFill>
                </a:rPr>
                <a:t> / </a:t>
              </a:r>
              <a:r>
                <a:rPr lang="de-DE" sz="2000" b="1" dirty="0" err="1" smtClean="0">
                  <a:solidFill>
                    <a:schemeClr val="accent1">
                      <a:lumMod val="75000"/>
                    </a:schemeClr>
                  </a:solidFill>
                </a:rPr>
                <a:t>Photovoltaics</a:t>
              </a:r>
              <a:r>
                <a:rPr lang="de-DE" sz="2000" b="1" dirty="0" smtClean="0">
                  <a:solidFill>
                    <a:schemeClr val="accent1">
                      <a:lumMod val="75000"/>
                    </a:schemeClr>
                  </a:solidFill>
                </a:rPr>
                <a:t> PV</a:t>
              </a:r>
              <a:endParaRPr lang="de-DE" sz="2000" b="1" dirty="0">
                <a:solidFill>
                  <a:schemeClr val="accent1">
                    <a:lumMod val="75000"/>
                  </a:schemeClr>
                </a:solidFill>
              </a:endParaRPr>
            </a:p>
          </p:txBody>
        </p:sp>
        <p:sp>
          <p:nvSpPr>
            <p:cNvPr id="11" name="Textfeld 10"/>
            <p:cNvSpPr txBox="1"/>
            <p:nvPr/>
          </p:nvSpPr>
          <p:spPr>
            <a:xfrm>
              <a:off x="4876800" y="2347859"/>
              <a:ext cx="3581400" cy="553998"/>
            </a:xfrm>
            <a:prstGeom prst="rect">
              <a:avLst/>
            </a:prstGeom>
            <a:solidFill>
              <a:schemeClr val="bg1">
                <a:alpha val="70000"/>
              </a:schemeClr>
            </a:solidFill>
          </p:spPr>
          <p:txBody>
            <a:bodyPr wrap="square" rtlCol="0">
              <a:spAutoFit/>
            </a:bodyPr>
            <a:lstStyle/>
            <a:p>
              <a:pPr algn="ctr">
                <a:lnSpc>
                  <a:spcPct val="150000"/>
                </a:lnSpc>
              </a:pPr>
              <a:r>
                <a:rPr lang="de-DE" sz="2000" b="1" dirty="0" smtClean="0">
                  <a:solidFill>
                    <a:schemeClr val="accent1">
                      <a:lumMod val="75000"/>
                    </a:schemeClr>
                  </a:solidFill>
                </a:rPr>
                <a:t>Wind </a:t>
              </a:r>
              <a:r>
                <a:rPr lang="de-DE" sz="2000" b="1" dirty="0" err="1" smtClean="0">
                  <a:solidFill>
                    <a:schemeClr val="accent1">
                      <a:lumMod val="75000"/>
                    </a:schemeClr>
                  </a:solidFill>
                </a:rPr>
                <a:t>Energy</a:t>
              </a:r>
              <a:endParaRPr lang="de-DE" sz="2000" b="1" dirty="0" smtClean="0">
                <a:solidFill>
                  <a:schemeClr val="accent1">
                    <a:lumMod val="75000"/>
                  </a:schemeClr>
                </a:solidFill>
              </a:endParaRPr>
            </a:p>
          </p:txBody>
        </p:sp>
        <p:sp>
          <p:nvSpPr>
            <p:cNvPr id="12" name="Textfeld 11"/>
            <p:cNvSpPr txBox="1"/>
            <p:nvPr/>
          </p:nvSpPr>
          <p:spPr>
            <a:xfrm>
              <a:off x="457200" y="4876800"/>
              <a:ext cx="3581400" cy="553998"/>
            </a:xfrm>
            <a:prstGeom prst="rect">
              <a:avLst/>
            </a:prstGeom>
            <a:solidFill>
              <a:schemeClr val="bg1">
                <a:alpha val="70000"/>
              </a:schemeClr>
            </a:solidFill>
          </p:spPr>
          <p:txBody>
            <a:bodyPr wrap="square" rtlCol="0">
              <a:spAutoFit/>
            </a:bodyPr>
            <a:lstStyle/>
            <a:p>
              <a:pPr algn="ctr">
                <a:lnSpc>
                  <a:spcPct val="150000"/>
                </a:lnSpc>
              </a:pPr>
              <a:r>
                <a:rPr lang="de-DE" sz="2000" b="1" dirty="0" err="1" smtClean="0">
                  <a:solidFill>
                    <a:schemeClr val="accent1">
                      <a:lumMod val="75000"/>
                    </a:schemeClr>
                  </a:solidFill>
                </a:rPr>
                <a:t>Bio</a:t>
              </a:r>
              <a:r>
                <a:rPr lang="de-DE" sz="2000" b="1" dirty="0" smtClean="0">
                  <a:solidFill>
                    <a:schemeClr val="accent1">
                      <a:lumMod val="75000"/>
                    </a:schemeClr>
                  </a:solidFill>
                </a:rPr>
                <a:t> </a:t>
              </a:r>
              <a:r>
                <a:rPr lang="de-DE" sz="2000" b="1" dirty="0" err="1" smtClean="0">
                  <a:solidFill>
                    <a:schemeClr val="accent1">
                      <a:lumMod val="75000"/>
                    </a:schemeClr>
                  </a:solidFill>
                </a:rPr>
                <a:t>Mass</a:t>
              </a:r>
              <a:endParaRPr lang="de-DE" sz="2000" b="1" dirty="0" smtClean="0">
                <a:solidFill>
                  <a:schemeClr val="accent1">
                    <a:lumMod val="75000"/>
                  </a:schemeClr>
                </a:solidFill>
              </a:endParaRPr>
            </a:p>
          </p:txBody>
        </p:sp>
        <p:sp>
          <p:nvSpPr>
            <p:cNvPr id="13" name="Textfeld 12"/>
            <p:cNvSpPr txBox="1"/>
            <p:nvPr/>
          </p:nvSpPr>
          <p:spPr>
            <a:xfrm>
              <a:off x="4876800" y="4876800"/>
              <a:ext cx="3581400" cy="553998"/>
            </a:xfrm>
            <a:prstGeom prst="rect">
              <a:avLst/>
            </a:prstGeom>
            <a:solidFill>
              <a:schemeClr val="bg1">
                <a:alpha val="70000"/>
              </a:schemeClr>
            </a:solidFill>
          </p:spPr>
          <p:txBody>
            <a:bodyPr wrap="square" rtlCol="0">
              <a:spAutoFit/>
            </a:bodyPr>
            <a:lstStyle/>
            <a:p>
              <a:pPr algn="ctr">
                <a:lnSpc>
                  <a:spcPct val="150000"/>
                </a:lnSpc>
              </a:pPr>
              <a:r>
                <a:rPr lang="de-DE" sz="2000" b="1" dirty="0" err="1" smtClean="0">
                  <a:solidFill>
                    <a:schemeClr val="accent1">
                      <a:lumMod val="75000"/>
                    </a:schemeClr>
                  </a:solidFill>
                </a:rPr>
                <a:t>Water</a:t>
              </a:r>
              <a:r>
                <a:rPr lang="de-DE" sz="2000" b="1" dirty="0" smtClean="0">
                  <a:solidFill>
                    <a:schemeClr val="accent1">
                      <a:lumMod val="75000"/>
                    </a:schemeClr>
                  </a:solidFill>
                </a:rPr>
                <a:t> </a:t>
              </a:r>
              <a:r>
                <a:rPr lang="de-DE" sz="2000" b="1" dirty="0" err="1" smtClean="0">
                  <a:solidFill>
                    <a:schemeClr val="accent1">
                      <a:lumMod val="75000"/>
                    </a:schemeClr>
                  </a:solidFill>
                </a:rPr>
                <a:t>Energy</a:t>
              </a:r>
              <a:endParaRPr lang="de-DE" sz="2000" b="1" dirty="0" smtClean="0">
                <a:solidFill>
                  <a:schemeClr val="accent1">
                    <a:lumMod val="75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34818"/>
                                        </p:tgtEl>
                                        <p:attrNameLst>
                                          <p:attrName>style.visibility</p:attrName>
                                        </p:attrNameLst>
                                      </p:cBhvr>
                                      <p:to>
                                        <p:strVal val="visible"/>
                                      </p:to>
                                    </p:set>
                                    <p:animEffect transition="in" filter="fade">
                                      <p:cBhvr>
                                        <p:cTn id="10" dur="2000"/>
                                        <p:tgtEl>
                                          <p:spTgt spid="34818"/>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34819"/>
                                        </p:tgtEl>
                                        <p:attrNameLst>
                                          <p:attrName>style.visibility</p:attrName>
                                        </p:attrNameLst>
                                      </p:cBhvr>
                                      <p:to>
                                        <p:strVal val="visible"/>
                                      </p:to>
                                    </p:set>
                                    <p:animEffect transition="in" filter="fade">
                                      <p:cBhvr>
                                        <p:cTn id="16" dur="2000"/>
                                        <p:tgtEl>
                                          <p:spTgt spid="34819"/>
                                        </p:tgtEl>
                                      </p:cBhvr>
                                    </p:animEffect>
                                  </p:childTnLst>
                                </p:cTn>
                              </p:par>
                            </p:childTnLst>
                          </p:cTn>
                        </p:par>
                        <p:par>
                          <p:cTn id="17" fill="hold">
                            <p:stCondLst>
                              <p:cond delay="2000"/>
                            </p:stCondLst>
                            <p:childTnLst>
                              <p:par>
                                <p:cTn id="18" presetID="42" presetClass="path" presetSubtype="0" accel="50000" decel="50000" fill="hold" nodeType="afterEffect">
                                  <p:stCondLst>
                                    <p:cond delay="0"/>
                                  </p:stCondLst>
                                  <p:childTnLst>
                                    <p:animMotion origin="layout" path="M 0 -0.00046 L 0 0.13542 " pathEditMode="relative" rAng="0" ptsTypes="AA">
                                      <p:cBhvr>
                                        <p:cTn id="19" dur="3000" fill="hold"/>
                                        <p:tgtEl>
                                          <p:spTgt spid="16"/>
                                        </p:tgtEl>
                                        <p:attrNameLst>
                                          <p:attrName>ppt_x</p:attrName>
                                          <p:attrName>ppt_y</p:attrName>
                                        </p:attrNameLst>
                                      </p:cBhvr>
                                      <p:rCtr x="0" y="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dirty="0" smtClean="0"/>
              <a:t>Solar </a:t>
            </a:r>
            <a:r>
              <a:rPr lang="de-DE" sz="2800" dirty="0" err="1" smtClean="0"/>
              <a:t>Energy</a:t>
            </a:r>
            <a:r>
              <a:rPr lang="de-DE" sz="2800" dirty="0" smtClean="0"/>
              <a:t>: </a:t>
            </a:r>
            <a:r>
              <a:rPr lang="de-DE" sz="2800" dirty="0" err="1" smtClean="0"/>
              <a:t>Highest</a:t>
            </a:r>
            <a:r>
              <a:rPr lang="de-DE" sz="2800" dirty="0" smtClean="0"/>
              <a:t> potential </a:t>
            </a:r>
            <a:r>
              <a:rPr lang="de-DE" sz="2800" dirty="0" err="1" smtClean="0"/>
              <a:t>of</a:t>
            </a:r>
            <a:r>
              <a:rPr lang="de-DE" sz="2800" dirty="0" smtClean="0"/>
              <a:t> </a:t>
            </a:r>
            <a:r>
              <a:rPr lang="de-DE" sz="2800" dirty="0" err="1" smtClean="0"/>
              <a:t>Renewable</a:t>
            </a:r>
            <a:r>
              <a:rPr lang="de-DE" sz="2800" dirty="0" smtClean="0"/>
              <a:t> </a:t>
            </a:r>
            <a:r>
              <a:rPr lang="de-DE" sz="2800" dirty="0" err="1" smtClean="0"/>
              <a:t>Energy</a:t>
            </a:r>
            <a:endParaRPr lang="de-DE" sz="2800" dirty="0"/>
          </a:p>
        </p:txBody>
      </p:sp>
      <p:pic>
        <p:nvPicPr>
          <p:cNvPr id="31746" name="Picture 2"/>
          <p:cNvPicPr>
            <a:picLocks noChangeAspect="1" noChangeArrowheads="1"/>
          </p:cNvPicPr>
          <p:nvPr/>
        </p:nvPicPr>
        <p:blipFill>
          <a:blip r:embed="rId2" cstate="print"/>
          <a:srcRect/>
          <a:stretch>
            <a:fillRect/>
          </a:stretch>
        </p:blipFill>
        <p:spPr bwMode="auto">
          <a:xfrm>
            <a:off x="762000" y="1305992"/>
            <a:ext cx="6858000" cy="4889785"/>
          </a:xfrm>
          <a:prstGeom prst="rect">
            <a:avLst/>
          </a:prstGeom>
          <a:noFill/>
          <a:ln w="9525">
            <a:noFill/>
            <a:miter lim="800000"/>
            <a:headEnd/>
            <a:tailEnd/>
          </a:ln>
        </p:spPr>
      </p:pic>
      <p:sp>
        <p:nvSpPr>
          <p:cNvPr id="5" name="Rechteck 4"/>
          <p:cNvSpPr/>
          <p:nvPr/>
        </p:nvSpPr>
        <p:spPr>
          <a:xfrm>
            <a:off x="914400" y="6172200"/>
            <a:ext cx="6858000" cy="430887"/>
          </a:xfrm>
          <a:prstGeom prst="rect">
            <a:avLst/>
          </a:prstGeom>
        </p:spPr>
        <p:txBody>
          <a:bodyPr wrap="square">
            <a:spAutoFit/>
          </a:bodyPr>
          <a:lstStyle/>
          <a:p>
            <a:r>
              <a:rPr lang="en-US" sz="1050" dirty="0" smtClean="0"/>
              <a:t>German Advisory Council on Global Change (WBGU) estimates a major reduction in the use of fossil energy by the year 2100 and a substantial development and expansion of new renewable energy sources, notably solar.</a:t>
            </a:r>
            <a:endParaRPr lang="de-DE" sz="1050" dirty="0"/>
          </a:p>
        </p:txBody>
      </p:sp>
      <p:sp>
        <p:nvSpPr>
          <p:cNvPr id="31747" name="Rectangle 3"/>
          <p:cNvSpPr>
            <a:spLocks noChangeArrowheads="1"/>
          </p:cNvSpPr>
          <p:nvPr/>
        </p:nvSpPr>
        <p:spPr bwMode="auto">
          <a:xfrm>
            <a:off x="1295400" y="2653367"/>
            <a:ext cx="5257801" cy="2923877"/>
          </a:xfrm>
          <a:prstGeom prst="rect">
            <a:avLst/>
          </a:prstGeom>
          <a:solidFill>
            <a:schemeClr val="bg1">
              <a:alpha val="81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1" u="none" strike="noStrike" cap="none" normalizeH="0" baseline="0" dirty="0" smtClean="0">
                <a:ln>
                  <a:noFill/>
                </a:ln>
                <a:solidFill>
                  <a:schemeClr val="tx1"/>
                </a:solidFill>
                <a:effectLst/>
                <a:latin typeface="MV Boli" pitchFamily="2" charset="0"/>
                <a:cs typeface="MV Boli" pitchFamily="2" charset="0"/>
              </a:rPr>
              <a:t>„</a:t>
            </a:r>
            <a:r>
              <a:rPr kumimoji="0" lang="de-DE" sz="2400" b="0" i="1" u="none" strike="noStrike" cap="none" normalizeH="0" baseline="0" dirty="0" err="1" smtClean="0">
                <a:ln>
                  <a:noFill/>
                </a:ln>
                <a:solidFill>
                  <a:schemeClr val="tx1"/>
                </a:solidFill>
                <a:effectLst/>
                <a:latin typeface="MV Boli" pitchFamily="2" charset="0"/>
                <a:cs typeface="MV Boli" pitchFamily="2" charset="0"/>
              </a:rPr>
              <a:t>While</a:t>
            </a:r>
            <a:r>
              <a:rPr kumimoji="0" lang="de-DE" sz="2400" b="0" i="1" u="none" strike="noStrike" cap="none" normalizeH="0" baseline="0" dirty="0" smtClean="0">
                <a:ln>
                  <a:noFill/>
                </a:ln>
                <a:solidFill>
                  <a:schemeClr val="tx1"/>
                </a:solidFill>
                <a:effectLst/>
                <a:latin typeface="MV Boli" pitchFamily="2" charset="0"/>
                <a:cs typeface="MV Boli" pitchFamily="2" charset="0"/>
              </a:rPr>
              <a:t> fossil </a:t>
            </a:r>
            <a:r>
              <a:rPr kumimoji="0" lang="de-DE" sz="2400" b="0" i="1" u="none" strike="noStrike" cap="none" normalizeH="0" baseline="0" dirty="0" err="1" smtClean="0">
                <a:ln>
                  <a:noFill/>
                </a:ln>
                <a:solidFill>
                  <a:schemeClr val="tx1"/>
                </a:solidFill>
                <a:effectLst/>
                <a:latin typeface="MV Boli" pitchFamily="2" charset="0"/>
                <a:cs typeface="MV Boli" pitchFamily="2" charset="0"/>
              </a:rPr>
              <a:t>fuels</a:t>
            </a:r>
            <a:r>
              <a:rPr kumimoji="0" lang="de-DE" sz="2400" b="0" i="1" u="none" strike="noStrike" cap="none" normalizeH="0" baseline="0" dirty="0" smtClean="0">
                <a:ln>
                  <a:noFill/>
                </a:ln>
                <a:solidFill>
                  <a:schemeClr val="tx1"/>
                </a:solidFill>
                <a:effectLst/>
                <a:latin typeface="MV Boli" pitchFamily="2" charset="0"/>
                <a:cs typeface="MV Boli" pitchFamily="2" charset="0"/>
              </a:rPr>
              <a:t> </a:t>
            </a:r>
            <a:r>
              <a:rPr kumimoji="0" lang="de-DE" sz="2400" b="0" i="1" u="none" strike="noStrike" cap="none" normalizeH="0" baseline="0" dirty="0" err="1" smtClean="0">
                <a:ln>
                  <a:noFill/>
                </a:ln>
                <a:solidFill>
                  <a:schemeClr val="tx1"/>
                </a:solidFill>
                <a:effectLst/>
                <a:latin typeface="MV Boli" pitchFamily="2" charset="0"/>
                <a:cs typeface="MV Boli" pitchFamily="2" charset="0"/>
              </a:rPr>
              <a:t>are</a:t>
            </a:r>
            <a:r>
              <a:rPr kumimoji="0" lang="de-DE" sz="2400" b="0" i="1" u="none" strike="noStrike" cap="none" normalizeH="0" baseline="0" dirty="0" smtClean="0">
                <a:ln>
                  <a:noFill/>
                </a:ln>
                <a:solidFill>
                  <a:schemeClr val="tx1"/>
                </a:solidFill>
                <a:effectLst/>
                <a:latin typeface="MV Boli" pitchFamily="2" charset="0"/>
                <a:cs typeface="MV Boli" pitchFamily="2" charset="0"/>
              </a:rPr>
              <a:t> </a:t>
            </a:r>
            <a:r>
              <a:rPr kumimoji="0" lang="de-DE" sz="2400" b="0" i="1" u="none" strike="noStrike" cap="none" normalizeH="0" baseline="0" dirty="0" err="1" smtClean="0">
                <a:ln>
                  <a:noFill/>
                </a:ln>
                <a:solidFill>
                  <a:schemeClr val="tx1"/>
                </a:solidFill>
                <a:effectLst/>
                <a:latin typeface="MV Boli" pitchFamily="2" charset="0"/>
                <a:cs typeface="MV Boli" pitchFamily="2" charset="0"/>
              </a:rPr>
              <a:t>being</a:t>
            </a:r>
            <a:r>
              <a:rPr kumimoji="0" lang="de-DE" sz="2400" b="0" i="1" u="none" strike="noStrike" cap="none" normalizeH="0" baseline="0" dirty="0" smtClean="0">
                <a:ln>
                  <a:noFill/>
                </a:ln>
                <a:solidFill>
                  <a:schemeClr val="tx1"/>
                </a:solidFill>
                <a:effectLst/>
                <a:latin typeface="MV Boli" pitchFamily="2" charset="0"/>
                <a:cs typeface="MV Boli" pitchFamily="2" charset="0"/>
              </a:rPr>
              <a:t> </a:t>
            </a:r>
            <a:r>
              <a:rPr kumimoji="0" lang="de-DE" sz="2400" b="0" i="1" u="none" strike="noStrike" cap="none" normalizeH="0" baseline="0" dirty="0" err="1" smtClean="0">
                <a:ln>
                  <a:noFill/>
                </a:ln>
                <a:solidFill>
                  <a:schemeClr val="tx1"/>
                </a:solidFill>
                <a:effectLst/>
                <a:latin typeface="MV Boli" pitchFamily="2" charset="0"/>
                <a:cs typeface="MV Boli" pitchFamily="2" charset="0"/>
              </a:rPr>
              <a:t>exhausted</a:t>
            </a:r>
            <a:r>
              <a:rPr kumimoji="0" lang="de-DE" sz="2400" b="0" i="1" u="none" strike="noStrike" cap="none" normalizeH="0" baseline="0" dirty="0" smtClean="0">
                <a:ln>
                  <a:noFill/>
                </a:ln>
                <a:solidFill>
                  <a:schemeClr val="tx1"/>
                </a:solidFill>
                <a:effectLst/>
                <a:latin typeface="MV Boli" pitchFamily="2" charset="0"/>
                <a:cs typeface="MV Boli" pitchFamily="2" charset="0"/>
              </a:rPr>
              <a:t> </a:t>
            </a:r>
            <a:r>
              <a:rPr kumimoji="0" lang="de-DE" sz="2400" b="0" i="1" u="none" strike="noStrike" cap="none" normalizeH="0" baseline="0" dirty="0" err="1" smtClean="0">
                <a:ln>
                  <a:noFill/>
                </a:ln>
                <a:solidFill>
                  <a:schemeClr val="tx1"/>
                </a:solidFill>
                <a:effectLst/>
                <a:latin typeface="MV Boli" pitchFamily="2" charset="0"/>
                <a:cs typeface="MV Boli" pitchFamily="2" charset="0"/>
              </a:rPr>
              <a:t>at</a:t>
            </a:r>
            <a:r>
              <a:rPr kumimoji="0" lang="de-DE" sz="2400" b="0" i="1" u="none" strike="noStrike" cap="none" normalizeH="0" baseline="0" dirty="0" smtClean="0">
                <a:ln>
                  <a:noFill/>
                </a:ln>
                <a:solidFill>
                  <a:schemeClr val="tx1"/>
                </a:solidFill>
                <a:effectLst/>
                <a:latin typeface="MV Boli" pitchFamily="2" charset="0"/>
                <a:cs typeface="MV Boli" pitchFamily="2" charset="0"/>
              </a:rPr>
              <a:t> an </a:t>
            </a:r>
            <a:r>
              <a:rPr kumimoji="0" lang="de-DE" sz="2400" b="0" i="1" u="none" strike="noStrike" cap="none" normalizeH="0" baseline="0" dirty="0" err="1" smtClean="0">
                <a:ln>
                  <a:noFill/>
                </a:ln>
                <a:solidFill>
                  <a:schemeClr val="tx1"/>
                </a:solidFill>
                <a:effectLst/>
                <a:latin typeface="MV Boli" pitchFamily="2" charset="0"/>
                <a:cs typeface="MV Boli" pitchFamily="2" charset="0"/>
              </a:rPr>
              <a:t>alarming</a:t>
            </a:r>
            <a:r>
              <a:rPr kumimoji="0" lang="de-DE" sz="2400" b="0" i="1" u="none" strike="noStrike" cap="none" normalizeH="0" baseline="0" dirty="0" smtClean="0">
                <a:ln>
                  <a:noFill/>
                </a:ln>
                <a:solidFill>
                  <a:schemeClr val="tx1"/>
                </a:solidFill>
                <a:effectLst/>
                <a:latin typeface="MV Boli" pitchFamily="2" charset="0"/>
                <a:cs typeface="MV Boli" pitchFamily="2" charset="0"/>
              </a:rPr>
              <a:t> </a:t>
            </a:r>
            <a:r>
              <a:rPr kumimoji="0" lang="de-DE" sz="2400" b="0" i="1" u="none" strike="noStrike" cap="none" normalizeH="0" baseline="0" dirty="0" err="1" smtClean="0">
                <a:ln>
                  <a:noFill/>
                </a:ln>
                <a:solidFill>
                  <a:schemeClr val="tx1"/>
                </a:solidFill>
                <a:effectLst/>
                <a:latin typeface="MV Boli" pitchFamily="2" charset="0"/>
                <a:cs typeface="MV Boli" pitchFamily="2" charset="0"/>
              </a:rPr>
              <a:t>pace</a:t>
            </a:r>
            <a:r>
              <a:rPr kumimoji="0" lang="de-DE" sz="2400" b="0" i="1" u="none" strike="noStrike" cap="none" normalizeH="0" baseline="0" dirty="0" smtClean="0">
                <a:ln>
                  <a:noFill/>
                </a:ln>
                <a:solidFill>
                  <a:schemeClr val="tx1"/>
                </a:solidFill>
                <a:effectLst/>
                <a:latin typeface="MV Boli" pitchFamily="2" charset="0"/>
                <a:cs typeface="MV Boli" pitchFamily="2" charset="0"/>
              </a:rPr>
              <a:t>, global </a:t>
            </a:r>
            <a:r>
              <a:rPr kumimoji="0" lang="de-DE" sz="2400" b="0" i="1" u="none" strike="noStrike" cap="none" normalizeH="0" baseline="0" dirty="0" err="1" smtClean="0">
                <a:ln>
                  <a:noFill/>
                </a:ln>
                <a:solidFill>
                  <a:schemeClr val="tx1"/>
                </a:solidFill>
                <a:effectLst/>
                <a:latin typeface="MV Boli" pitchFamily="2" charset="0"/>
                <a:cs typeface="MV Boli" pitchFamily="2" charset="0"/>
              </a:rPr>
              <a:t>energy</a:t>
            </a:r>
            <a:r>
              <a:rPr kumimoji="0" lang="de-DE" sz="2400" b="0" i="1" u="none" strike="noStrike" cap="none" normalizeH="0" baseline="0" dirty="0" smtClean="0">
                <a:ln>
                  <a:noFill/>
                </a:ln>
                <a:solidFill>
                  <a:schemeClr val="tx1"/>
                </a:solidFill>
                <a:effectLst/>
                <a:latin typeface="MV Boli" pitchFamily="2" charset="0"/>
                <a:cs typeface="MV Boli" pitchFamily="2" charset="0"/>
              </a:rPr>
              <a:t> </a:t>
            </a:r>
            <a:r>
              <a:rPr kumimoji="0" lang="de-DE" sz="2400" b="0" i="1" u="none" strike="noStrike" cap="none" normalizeH="0" baseline="0" dirty="0" err="1" smtClean="0">
                <a:ln>
                  <a:noFill/>
                </a:ln>
                <a:solidFill>
                  <a:schemeClr val="tx1"/>
                </a:solidFill>
                <a:effectLst/>
                <a:latin typeface="MV Boli" pitchFamily="2" charset="0"/>
                <a:cs typeface="MV Boli" pitchFamily="2" charset="0"/>
              </a:rPr>
              <a:t>consumption</a:t>
            </a:r>
            <a:r>
              <a:rPr kumimoji="0" lang="de-DE" sz="2400" b="0" i="1" u="none" strike="noStrike" cap="none" normalizeH="0" baseline="0" dirty="0" smtClean="0">
                <a:ln>
                  <a:noFill/>
                </a:ln>
                <a:solidFill>
                  <a:schemeClr val="tx1"/>
                </a:solidFill>
                <a:effectLst/>
                <a:latin typeface="MV Boli" pitchFamily="2" charset="0"/>
                <a:cs typeface="MV Boli" pitchFamily="2" charset="0"/>
              </a:rPr>
              <a:t> </a:t>
            </a:r>
            <a:r>
              <a:rPr kumimoji="0" lang="de-DE" sz="2400" b="0" i="1" u="none" strike="noStrike" cap="none" normalizeH="0" baseline="0" dirty="0" err="1" smtClean="0">
                <a:ln>
                  <a:noFill/>
                </a:ln>
                <a:solidFill>
                  <a:schemeClr val="tx1"/>
                </a:solidFill>
                <a:effectLst/>
                <a:latin typeface="MV Boli" pitchFamily="2" charset="0"/>
                <a:cs typeface="MV Boli" pitchFamily="2" charset="0"/>
              </a:rPr>
              <a:t>continues</a:t>
            </a:r>
            <a:r>
              <a:rPr kumimoji="0" lang="de-DE" sz="2400" b="0" i="1" u="none" strike="noStrike" cap="none" normalizeH="0" baseline="0" dirty="0" smtClean="0">
                <a:ln>
                  <a:noFill/>
                </a:ln>
                <a:solidFill>
                  <a:schemeClr val="tx1"/>
                </a:solidFill>
                <a:effectLst/>
                <a:latin typeface="MV Boli" pitchFamily="2" charset="0"/>
                <a:cs typeface="MV Boli" pitchFamily="2" charset="0"/>
              </a:rPr>
              <a:t> </a:t>
            </a:r>
            <a:r>
              <a:rPr kumimoji="0" lang="de-DE" sz="2400" b="0" i="1" u="none" strike="noStrike" cap="none" normalizeH="0" baseline="0" dirty="0" err="1" smtClean="0">
                <a:ln>
                  <a:noFill/>
                </a:ln>
                <a:solidFill>
                  <a:schemeClr val="tx1"/>
                </a:solidFill>
                <a:effectLst/>
                <a:latin typeface="MV Boli" pitchFamily="2" charset="0"/>
                <a:cs typeface="MV Boli" pitchFamily="2" charset="0"/>
              </a:rPr>
              <a:t>to</a:t>
            </a:r>
            <a:r>
              <a:rPr kumimoji="0" lang="de-DE" sz="2400" b="0" i="1" u="none" strike="noStrike" cap="none" normalizeH="0" baseline="0" dirty="0" smtClean="0">
                <a:ln>
                  <a:noFill/>
                </a:ln>
                <a:solidFill>
                  <a:schemeClr val="tx1"/>
                </a:solidFill>
                <a:effectLst/>
                <a:latin typeface="MV Boli" pitchFamily="2" charset="0"/>
                <a:cs typeface="MV Boli" pitchFamily="2" charset="0"/>
              </a:rPr>
              <a:t> </a:t>
            </a:r>
            <a:r>
              <a:rPr kumimoji="0" lang="de-DE" sz="2400" b="0" i="1" u="none" strike="noStrike" cap="none" normalizeH="0" baseline="0" dirty="0" err="1" smtClean="0">
                <a:ln>
                  <a:noFill/>
                </a:ln>
                <a:solidFill>
                  <a:schemeClr val="tx1"/>
                </a:solidFill>
                <a:effectLst/>
                <a:latin typeface="MV Boli" pitchFamily="2" charset="0"/>
                <a:cs typeface="MV Boli" pitchFamily="2" charset="0"/>
              </a:rPr>
              <a:t>increase</a:t>
            </a:r>
            <a:r>
              <a:rPr kumimoji="0" lang="de-DE" sz="2400" b="0" i="1" u="none" strike="noStrike" cap="none" normalizeH="0" baseline="0" dirty="0" smtClean="0">
                <a:ln>
                  <a:noFill/>
                </a:ln>
                <a:solidFill>
                  <a:schemeClr val="tx1"/>
                </a:solidFill>
                <a:effectLst/>
                <a:latin typeface="MV Boli" pitchFamily="2" charset="0"/>
                <a:cs typeface="MV Boli" pitchFamily="2" charset="0"/>
              </a:rPr>
              <a:t>. The </a:t>
            </a:r>
            <a:r>
              <a:rPr kumimoji="0" lang="de-DE" sz="2400" b="0" i="1" u="none" strike="noStrike" cap="none" normalizeH="0" baseline="0" dirty="0" err="1" smtClean="0">
                <a:ln>
                  <a:noFill/>
                </a:ln>
                <a:solidFill>
                  <a:schemeClr val="tx1"/>
                </a:solidFill>
                <a:effectLst/>
                <a:latin typeface="MV Boli" pitchFamily="2" charset="0"/>
                <a:cs typeface="MV Boli" pitchFamily="2" charset="0"/>
              </a:rPr>
              <a:t>solution</a:t>
            </a:r>
            <a:r>
              <a:rPr kumimoji="0" lang="de-DE" sz="2400" b="0" i="1" u="none" strike="noStrike" cap="none" normalizeH="0" baseline="0" dirty="0" smtClean="0">
                <a:ln>
                  <a:noFill/>
                </a:ln>
                <a:solidFill>
                  <a:schemeClr val="tx1"/>
                </a:solidFill>
                <a:effectLst/>
                <a:latin typeface="MV Boli" pitchFamily="2" charset="0"/>
                <a:cs typeface="MV Boli" pitchFamily="2" charset="0"/>
              </a:rPr>
              <a:t>, </a:t>
            </a:r>
            <a:r>
              <a:rPr kumimoji="0" lang="de-DE" sz="2400" b="0" i="1" u="none" strike="noStrike" cap="none" normalizeH="0" baseline="0" dirty="0" err="1" smtClean="0">
                <a:ln>
                  <a:noFill/>
                </a:ln>
                <a:solidFill>
                  <a:schemeClr val="tx1"/>
                </a:solidFill>
                <a:effectLst/>
                <a:latin typeface="MV Boli" pitchFamily="2" charset="0"/>
                <a:cs typeface="MV Boli" pitchFamily="2" charset="0"/>
              </a:rPr>
              <a:t>however</a:t>
            </a:r>
            <a:r>
              <a:rPr kumimoji="0" lang="de-DE" sz="2400" b="0" i="1" u="none" strike="noStrike" cap="none" normalizeH="0" baseline="0" dirty="0" smtClean="0">
                <a:ln>
                  <a:noFill/>
                </a:ln>
                <a:solidFill>
                  <a:schemeClr val="tx1"/>
                </a:solidFill>
                <a:effectLst/>
                <a:latin typeface="MV Boli" pitchFamily="2" charset="0"/>
                <a:cs typeface="MV Boli" pitchFamily="2" charset="0"/>
              </a:rPr>
              <a:t>, </a:t>
            </a:r>
            <a:r>
              <a:rPr kumimoji="0" lang="de-DE" sz="2400" b="0" i="1" u="none" strike="noStrike" cap="none" normalizeH="0" baseline="0" dirty="0" err="1" smtClean="0">
                <a:ln>
                  <a:noFill/>
                </a:ln>
                <a:solidFill>
                  <a:schemeClr val="tx1"/>
                </a:solidFill>
                <a:effectLst/>
                <a:latin typeface="MV Boli" pitchFamily="2" charset="0"/>
                <a:cs typeface="MV Boli" pitchFamily="2" charset="0"/>
              </a:rPr>
              <a:t>has</a:t>
            </a:r>
            <a:r>
              <a:rPr kumimoji="0" lang="de-DE" sz="2400" b="0" i="1" u="none" strike="noStrike" cap="none" normalizeH="0" baseline="0" dirty="0" smtClean="0">
                <a:ln>
                  <a:noFill/>
                </a:ln>
                <a:solidFill>
                  <a:schemeClr val="tx1"/>
                </a:solidFill>
                <a:effectLst/>
                <a:latin typeface="MV Boli" pitchFamily="2" charset="0"/>
                <a:cs typeface="MV Boli" pitchFamily="2" charset="0"/>
              </a:rPr>
              <a:t> </a:t>
            </a:r>
            <a:r>
              <a:rPr kumimoji="0" lang="de-DE" sz="2400" b="0" i="1" u="none" strike="noStrike" cap="none" normalizeH="0" baseline="0" dirty="0" err="1" smtClean="0">
                <a:ln>
                  <a:noFill/>
                </a:ln>
                <a:solidFill>
                  <a:schemeClr val="tx1"/>
                </a:solidFill>
                <a:effectLst/>
                <a:latin typeface="MV Boli" pitchFamily="2" charset="0"/>
                <a:cs typeface="MV Boli" pitchFamily="2" charset="0"/>
              </a:rPr>
              <a:t>always</a:t>
            </a:r>
            <a:r>
              <a:rPr kumimoji="0" lang="de-DE" sz="2400" b="0" i="1" u="none" strike="noStrike" cap="none" normalizeH="0" baseline="0" dirty="0" smtClean="0">
                <a:ln>
                  <a:noFill/>
                </a:ln>
                <a:solidFill>
                  <a:schemeClr val="tx1"/>
                </a:solidFill>
                <a:effectLst/>
                <a:latin typeface="MV Boli" pitchFamily="2" charset="0"/>
                <a:cs typeface="MV Boli" pitchFamily="2" charset="0"/>
              </a:rPr>
              <a:t> </a:t>
            </a:r>
            <a:r>
              <a:rPr kumimoji="0" lang="de-DE" sz="2400" b="0" i="1" u="none" strike="noStrike" cap="none" normalizeH="0" baseline="0" dirty="0" err="1" smtClean="0">
                <a:ln>
                  <a:noFill/>
                </a:ln>
                <a:solidFill>
                  <a:schemeClr val="tx1"/>
                </a:solidFill>
                <a:effectLst/>
                <a:latin typeface="MV Boli" pitchFamily="2" charset="0"/>
                <a:cs typeface="MV Boli" pitchFamily="2" charset="0"/>
              </a:rPr>
              <a:t>been</a:t>
            </a:r>
            <a:r>
              <a:rPr kumimoji="0" lang="de-DE" sz="2400" b="0" i="1" u="none" strike="noStrike" cap="none" normalizeH="0" baseline="0" dirty="0" smtClean="0">
                <a:ln>
                  <a:noFill/>
                </a:ln>
                <a:solidFill>
                  <a:schemeClr val="tx1"/>
                </a:solidFill>
                <a:effectLst/>
                <a:latin typeface="MV Boli" pitchFamily="2" charset="0"/>
                <a:cs typeface="MV Boli" pitchFamily="2" charset="0"/>
              </a:rPr>
              <a:t> </a:t>
            </a:r>
            <a:r>
              <a:rPr kumimoji="0" lang="de-DE" sz="2400" b="0" i="1" u="none" strike="noStrike" cap="none" normalizeH="0" baseline="0" dirty="0" err="1" smtClean="0">
                <a:ln>
                  <a:noFill/>
                </a:ln>
                <a:solidFill>
                  <a:schemeClr val="tx1"/>
                </a:solidFill>
                <a:effectLst/>
                <a:latin typeface="MV Boli" pitchFamily="2" charset="0"/>
                <a:cs typeface="MV Boli" pitchFamily="2" charset="0"/>
              </a:rPr>
              <a:t>around</a:t>
            </a:r>
            <a:r>
              <a:rPr kumimoji="0" lang="de-DE" sz="2400" b="0" i="1" u="none" strike="noStrike" cap="none" normalizeH="0" baseline="0" dirty="0" smtClean="0">
                <a:ln>
                  <a:noFill/>
                </a:ln>
                <a:solidFill>
                  <a:schemeClr val="tx1"/>
                </a:solidFill>
                <a:effectLst/>
                <a:latin typeface="MV Boli" pitchFamily="2" charset="0"/>
                <a:cs typeface="MV Boli" pitchFamily="2" charset="0"/>
              </a:rPr>
              <a:t>. </a:t>
            </a:r>
            <a:r>
              <a:rPr kumimoji="0" lang="de-DE" sz="2400" b="0" i="1" u="none" strike="noStrike" cap="none" normalizeH="0" baseline="0" dirty="0" err="1" smtClean="0">
                <a:ln>
                  <a:noFill/>
                </a:ln>
                <a:solidFill>
                  <a:schemeClr val="tx1"/>
                </a:solidFill>
                <a:effectLst/>
                <a:latin typeface="MV Boli" pitchFamily="2" charset="0"/>
                <a:cs typeface="MV Boli" pitchFamily="2" charset="0"/>
              </a:rPr>
              <a:t>We</a:t>
            </a:r>
            <a:r>
              <a:rPr kumimoji="0" lang="de-DE" sz="2400" b="0" i="1" u="none" strike="noStrike" cap="none" normalizeH="0" baseline="0" dirty="0" smtClean="0">
                <a:ln>
                  <a:noFill/>
                </a:ln>
                <a:solidFill>
                  <a:schemeClr val="tx1"/>
                </a:solidFill>
                <a:effectLst/>
                <a:latin typeface="MV Boli" pitchFamily="2" charset="0"/>
                <a:cs typeface="MV Boli" pitchFamily="2" charset="0"/>
              </a:rPr>
              <a:t> </a:t>
            </a:r>
            <a:r>
              <a:rPr kumimoji="0" lang="de-DE" sz="2400" b="0" i="1" u="none" strike="noStrike" cap="none" normalizeH="0" baseline="0" dirty="0" err="1" smtClean="0">
                <a:ln>
                  <a:noFill/>
                </a:ln>
                <a:solidFill>
                  <a:schemeClr val="tx1"/>
                </a:solidFill>
                <a:effectLst/>
                <a:latin typeface="MV Boli" pitchFamily="2" charset="0"/>
                <a:cs typeface="MV Boli" pitchFamily="2" charset="0"/>
              </a:rPr>
              <a:t>only</a:t>
            </a:r>
            <a:r>
              <a:rPr kumimoji="0" lang="de-DE" sz="2400" b="0" i="1" u="none" strike="noStrike" cap="none" normalizeH="0" baseline="0" dirty="0" smtClean="0">
                <a:ln>
                  <a:noFill/>
                </a:ln>
                <a:solidFill>
                  <a:schemeClr val="tx1"/>
                </a:solidFill>
                <a:effectLst/>
                <a:latin typeface="MV Boli" pitchFamily="2" charset="0"/>
                <a:cs typeface="MV Boli" pitchFamily="2" charset="0"/>
              </a:rPr>
              <a:t> </a:t>
            </a:r>
            <a:r>
              <a:rPr kumimoji="0" lang="de-DE" sz="2400" b="0" i="1" u="none" strike="noStrike" cap="none" normalizeH="0" baseline="0" dirty="0" err="1" smtClean="0">
                <a:ln>
                  <a:noFill/>
                </a:ln>
                <a:solidFill>
                  <a:schemeClr val="tx1"/>
                </a:solidFill>
                <a:effectLst/>
                <a:latin typeface="MV Boli" pitchFamily="2" charset="0"/>
                <a:cs typeface="MV Boli" pitchFamily="2" charset="0"/>
              </a:rPr>
              <a:t>need</a:t>
            </a:r>
            <a:r>
              <a:rPr kumimoji="0" lang="de-DE" sz="2400" b="0" i="1" u="none" strike="noStrike" cap="none" normalizeH="0" baseline="0" dirty="0" smtClean="0">
                <a:ln>
                  <a:noFill/>
                </a:ln>
                <a:solidFill>
                  <a:schemeClr val="tx1"/>
                </a:solidFill>
                <a:effectLst/>
                <a:latin typeface="MV Boli" pitchFamily="2" charset="0"/>
                <a:cs typeface="MV Boli" pitchFamily="2" charset="0"/>
              </a:rPr>
              <a:t> </a:t>
            </a:r>
            <a:r>
              <a:rPr kumimoji="0" lang="de-DE" sz="2400" b="0" i="1" u="none" strike="noStrike" cap="none" normalizeH="0" baseline="0" dirty="0" err="1" smtClean="0">
                <a:ln>
                  <a:noFill/>
                </a:ln>
                <a:solidFill>
                  <a:schemeClr val="tx1"/>
                </a:solidFill>
                <a:effectLst/>
                <a:latin typeface="MV Boli" pitchFamily="2" charset="0"/>
                <a:cs typeface="MV Boli" pitchFamily="2" charset="0"/>
              </a:rPr>
              <a:t>to</a:t>
            </a:r>
            <a:r>
              <a:rPr kumimoji="0" lang="de-DE" sz="2400" b="0" i="1" u="none" strike="noStrike" cap="none" normalizeH="0" baseline="0" dirty="0" smtClean="0">
                <a:ln>
                  <a:noFill/>
                </a:ln>
                <a:solidFill>
                  <a:schemeClr val="tx1"/>
                </a:solidFill>
                <a:effectLst/>
                <a:latin typeface="MV Boli" pitchFamily="2" charset="0"/>
                <a:cs typeface="MV Boli" pitchFamily="2" charset="0"/>
              </a:rPr>
              <a:t> </a:t>
            </a:r>
            <a:r>
              <a:rPr kumimoji="0" lang="de-DE" sz="2400" b="0" i="1" u="none" strike="noStrike" cap="none" normalizeH="0" baseline="0" dirty="0" err="1" smtClean="0">
                <a:ln>
                  <a:noFill/>
                </a:ln>
                <a:solidFill>
                  <a:schemeClr val="tx1"/>
                </a:solidFill>
                <a:effectLst/>
                <a:latin typeface="MV Boli" pitchFamily="2" charset="0"/>
                <a:cs typeface="MV Boli" pitchFamily="2" charset="0"/>
              </a:rPr>
              <a:t>connect</a:t>
            </a:r>
            <a:r>
              <a:rPr kumimoji="0" lang="de-DE" sz="2400" b="0" i="1" u="none" strike="noStrike" cap="none" normalizeH="0" baseline="0" dirty="0" smtClean="0">
                <a:ln>
                  <a:noFill/>
                </a:ln>
                <a:solidFill>
                  <a:schemeClr val="tx1"/>
                </a:solidFill>
                <a:effectLst/>
                <a:latin typeface="MV Boli" pitchFamily="2" charset="0"/>
                <a:cs typeface="MV Boli" pitchFamily="2" charset="0"/>
              </a:rPr>
              <a:t> </a:t>
            </a:r>
            <a:r>
              <a:rPr kumimoji="0" lang="de-DE" sz="2400" b="0" i="1" u="none" strike="noStrike" cap="none" normalizeH="0" baseline="0" dirty="0" err="1" smtClean="0">
                <a:ln>
                  <a:noFill/>
                </a:ln>
                <a:solidFill>
                  <a:schemeClr val="tx1"/>
                </a:solidFill>
                <a:effectLst/>
                <a:latin typeface="MV Boli" pitchFamily="2" charset="0"/>
                <a:cs typeface="MV Boli" pitchFamily="2" charset="0"/>
              </a:rPr>
              <a:t>our</a:t>
            </a:r>
            <a:r>
              <a:rPr kumimoji="0" lang="de-DE" sz="2400" b="0" i="1" u="none" strike="noStrike" cap="none" normalizeH="0" baseline="0" dirty="0" smtClean="0">
                <a:ln>
                  <a:noFill/>
                </a:ln>
                <a:solidFill>
                  <a:schemeClr val="tx1"/>
                </a:solidFill>
                <a:effectLst/>
                <a:latin typeface="MV Boli" pitchFamily="2" charset="0"/>
                <a:cs typeface="MV Boli" pitchFamily="2" charset="0"/>
              </a:rPr>
              <a:t> </a:t>
            </a:r>
            <a:r>
              <a:rPr kumimoji="0" lang="de-DE" sz="2400" b="0" i="1" u="none" strike="noStrike" cap="none" normalizeH="0" baseline="0" dirty="0" err="1" smtClean="0">
                <a:ln>
                  <a:noFill/>
                </a:ln>
                <a:solidFill>
                  <a:schemeClr val="tx1"/>
                </a:solidFill>
                <a:effectLst/>
                <a:latin typeface="MV Boli" pitchFamily="2" charset="0"/>
                <a:cs typeface="MV Boli" pitchFamily="2" charset="0"/>
              </a:rPr>
              <a:t>grid</a:t>
            </a:r>
            <a:r>
              <a:rPr kumimoji="0" lang="de-DE" sz="2400" b="0" i="1" u="none" strike="noStrike" cap="none" normalizeH="0" baseline="0" dirty="0" smtClean="0">
                <a:ln>
                  <a:noFill/>
                </a:ln>
                <a:solidFill>
                  <a:schemeClr val="tx1"/>
                </a:solidFill>
                <a:effectLst/>
                <a:latin typeface="MV Boli" pitchFamily="2" charset="0"/>
                <a:cs typeface="MV Boli" pitchFamily="2" charset="0"/>
              </a:rPr>
              <a:t> </a:t>
            </a:r>
            <a:r>
              <a:rPr kumimoji="0" lang="de-DE" sz="2400" b="0" i="1" u="none" strike="noStrike" cap="none" normalizeH="0" baseline="0" dirty="0" err="1" smtClean="0">
                <a:ln>
                  <a:noFill/>
                </a:ln>
                <a:solidFill>
                  <a:schemeClr val="tx1"/>
                </a:solidFill>
                <a:effectLst/>
                <a:latin typeface="MV Boli" pitchFamily="2" charset="0"/>
                <a:cs typeface="MV Boli" pitchFamily="2" charset="0"/>
              </a:rPr>
              <a:t>to</a:t>
            </a:r>
            <a:r>
              <a:rPr kumimoji="0" lang="de-DE" sz="2400" b="0" i="1" u="none" strike="noStrike" cap="none" normalizeH="0" baseline="0" dirty="0" smtClean="0">
                <a:ln>
                  <a:noFill/>
                </a:ln>
                <a:solidFill>
                  <a:schemeClr val="tx1"/>
                </a:solidFill>
                <a:effectLst/>
                <a:latin typeface="MV Boli" pitchFamily="2" charset="0"/>
                <a:cs typeface="MV Boli" pitchFamily="2" charset="0"/>
              </a:rPr>
              <a:t> </a:t>
            </a:r>
            <a:r>
              <a:rPr kumimoji="0" lang="de-DE" sz="2400" b="0" i="1" u="none" strike="noStrike" cap="none" normalizeH="0" baseline="0" dirty="0" err="1" smtClean="0">
                <a:ln>
                  <a:noFill/>
                </a:ln>
                <a:solidFill>
                  <a:schemeClr val="tx1"/>
                </a:solidFill>
                <a:effectLst/>
                <a:latin typeface="MV Boli" pitchFamily="2" charset="0"/>
                <a:cs typeface="MV Boli" pitchFamily="2" charset="0"/>
              </a:rPr>
              <a:t>the</a:t>
            </a:r>
            <a:r>
              <a:rPr kumimoji="0" lang="de-DE" sz="2400" b="0" i="1" u="none" strike="noStrike" cap="none" normalizeH="0" baseline="0" dirty="0" smtClean="0">
                <a:ln>
                  <a:noFill/>
                </a:ln>
                <a:solidFill>
                  <a:schemeClr val="tx1"/>
                </a:solidFill>
                <a:effectLst/>
                <a:latin typeface="MV Boli" pitchFamily="2" charset="0"/>
                <a:cs typeface="MV Boli" pitchFamily="2" charset="0"/>
              </a:rPr>
              <a:t> </a:t>
            </a:r>
            <a:r>
              <a:rPr kumimoji="0" lang="de-DE" sz="2400" b="0" i="1" u="none" strike="noStrike" cap="none" normalizeH="0" baseline="0" dirty="0" err="1" smtClean="0">
                <a:ln>
                  <a:noFill/>
                </a:ln>
                <a:solidFill>
                  <a:schemeClr val="tx1"/>
                </a:solidFill>
                <a:effectLst/>
                <a:latin typeface="MV Boli" pitchFamily="2" charset="0"/>
                <a:cs typeface="MV Boli" pitchFamily="2" charset="0"/>
              </a:rPr>
              <a:t>sun</a:t>
            </a:r>
            <a:r>
              <a:rPr lang="de-DE" sz="2400" i="1" dirty="0" smtClean="0">
                <a:latin typeface="MV Boli" pitchFamily="2" charset="0"/>
                <a:cs typeface="MV Boli" pitchFamily="2" charset="0"/>
              </a:rPr>
              <a:t>.“</a:t>
            </a:r>
          </a:p>
          <a:p>
            <a:pPr lvl="0" algn="ctr" fontAlgn="base">
              <a:spcBef>
                <a:spcPct val="0"/>
              </a:spcBef>
              <a:spcAft>
                <a:spcPct val="0"/>
              </a:spcAft>
            </a:pPr>
            <a:r>
              <a:rPr lang="de-DE" sz="1600" dirty="0" smtClean="0"/>
              <a:t>UNO </a:t>
            </a:r>
            <a:r>
              <a:rPr lang="de-DE" sz="1600" dirty="0" err="1" smtClean="0"/>
              <a:t>Secretary</a:t>
            </a:r>
            <a:r>
              <a:rPr lang="de-DE" sz="1600" dirty="0" smtClean="0"/>
              <a:t>-General Ban </a:t>
            </a:r>
            <a:r>
              <a:rPr lang="de-DE" sz="1600" dirty="0" err="1" smtClean="0"/>
              <a:t>Ki-moon</a:t>
            </a:r>
            <a:endParaRPr kumimoji="0" lang="de-DE" sz="1600" b="0" i="1" u="none" strike="noStrike" cap="none" normalizeH="0" baseline="0" dirty="0" smtClean="0">
              <a:ln>
                <a:noFill/>
              </a:ln>
              <a:solidFill>
                <a:schemeClr val="tx1"/>
              </a:solidFill>
              <a:effectLst/>
              <a:latin typeface="MV Boli" pitchFamily="2" charset="0"/>
              <a:cs typeface="MV Boli"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20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800" dirty="0" smtClean="0"/>
              <a:t>New </a:t>
            </a:r>
            <a:r>
              <a:rPr lang="de-DE" sz="2800" dirty="0" err="1" smtClean="0"/>
              <a:t>Installations</a:t>
            </a:r>
            <a:r>
              <a:rPr lang="de-DE" sz="2800" dirty="0" smtClean="0"/>
              <a:t> </a:t>
            </a:r>
            <a:r>
              <a:rPr lang="de-DE" sz="2800" dirty="0" err="1" smtClean="0"/>
              <a:t>for</a:t>
            </a:r>
            <a:r>
              <a:rPr lang="de-DE" sz="2800" dirty="0" smtClean="0"/>
              <a:t> </a:t>
            </a:r>
            <a:r>
              <a:rPr lang="de-DE" sz="2800" dirty="0" err="1" smtClean="0"/>
              <a:t>photovoltaic</a:t>
            </a:r>
            <a:r>
              <a:rPr lang="de-DE" sz="2800" dirty="0" smtClean="0"/>
              <a:t> </a:t>
            </a:r>
            <a:r>
              <a:rPr lang="de-DE" sz="2800" dirty="0" err="1" smtClean="0"/>
              <a:t>energy</a:t>
            </a:r>
            <a:r>
              <a:rPr lang="de-DE" sz="2800" dirty="0" smtClean="0"/>
              <a:t> in 2009</a:t>
            </a:r>
            <a:endParaRPr lang="de-DE" sz="2800" dirty="0"/>
          </a:p>
        </p:txBody>
      </p:sp>
      <p:grpSp>
        <p:nvGrpSpPr>
          <p:cNvPr id="7" name="Gruppieren 6"/>
          <p:cNvGrpSpPr/>
          <p:nvPr/>
        </p:nvGrpSpPr>
        <p:grpSpPr>
          <a:xfrm>
            <a:off x="304800" y="1143000"/>
            <a:ext cx="8486775" cy="5029200"/>
            <a:chOff x="304800" y="1371600"/>
            <a:chExt cx="8486775" cy="5029200"/>
          </a:xfrm>
        </p:grpSpPr>
        <p:pic>
          <p:nvPicPr>
            <p:cNvPr id="1027" name="Picture 3"/>
            <p:cNvPicPr>
              <a:picLocks noChangeAspect="1" noChangeArrowheads="1"/>
            </p:cNvPicPr>
            <p:nvPr/>
          </p:nvPicPr>
          <p:blipFill>
            <a:blip r:embed="rId2" cstate="print"/>
            <a:srcRect/>
            <a:stretch>
              <a:fillRect/>
            </a:stretch>
          </p:blipFill>
          <p:spPr bwMode="auto">
            <a:xfrm>
              <a:off x="304800" y="1371600"/>
              <a:ext cx="8486775" cy="5029200"/>
            </a:xfrm>
            <a:prstGeom prst="rect">
              <a:avLst/>
            </a:prstGeom>
            <a:noFill/>
            <a:ln w="9525">
              <a:noFill/>
              <a:miter lim="800000"/>
              <a:headEnd/>
              <a:tailEnd/>
            </a:ln>
          </p:spPr>
        </p:pic>
        <p:sp>
          <p:nvSpPr>
            <p:cNvPr id="5" name="Textfeld 4"/>
            <p:cNvSpPr txBox="1"/>
            <p:nvPr/>
          </p:nvSpPr>
          <p:spPr>
            <a:xfrm>
              <a:off x="457200" y="1524000"/>
              <a:ext cx="3810000" cy="369332"/>
            </a:xfrm>
            <a:prstGeom prst="rect">
              <a:avLst/>
            </a:prstGeom>
            <a:solidFill>
              <a:schemeClr val="bg1"/>
            </a:solidFill>
          </p:spPr>
          <p:txBody>
            <a:bodyPr wrap="square" rtlCol="0">
              <a:spAutoFit/>
            </a:bodyPr>
            <a:lstStyle/>
            <a:p>
              <a:r>
                <a:rPr lang="de-DE" dirty="0" smtClean="0"/>
                <a:t>Worldwide </a:t>
              </a:r>
              <a:r>
                <a:rPr lang="de-DE" dirty="0" err="1" smtClean="0"/>
                <a:t>installations</a:t>
              </a:r>
              <a:r>
                <a:rPr lang="de-DE" dirty="0" smtClean="0"/>
                <a:t> 2009: 7,2 GW</a:t>
              </a:r>
              <a:endParaRPr lang="de-DE" dirty="0"/>
            </a:p>
          </p:txBody>
        </p:sp>
        <p:sp>
          <p:nvSpPr>
            <p:cNvPr id="6" name="Textfeld 5"/>
            <p:cNvSpPr txBox="1"/>
            <p:nvPr/>
          </p:nvSpPr>
          <p:spPr>
            <a:xfrm>
              <a:off x="4800600" y="1535668"/>
              <a:ext cx="3810000" cy="369332"/>
            </a:xfrm>
            <a:prstGeom prst="rect">
              <a:avLst/>
            </a:prstGeom>
            <a:solidFill>
              <a:schemeClr val="bg1"/>
            </a:solidFill>
          </p:spPr>
          <p:txBody>
            <a:bodyPr wrap="square" rtlCol="0">
              <a:spAutoFit/>
            </a:bodyPr>
            <a:lstStyle/>
            <a:p>
              <a:r>
                <a:rPr lang="de-DE" dirty="0" smtClean="0"/>
                <a:t>EU </a:t>
              </a:r>
              <a:r>
                <a:rPr lang="de-DE" dirty="0" err="1" smtClean="0"/>
                <a:t>installations</a:t>
              </a:r>
              <a:r>
                <a:rPr lang="de-DE" dirty="0" smtClean="0"/>
                <a:t> 2009: 5,6 GW</a:t>
              </a:r>
              <a:endParaRPr lang="de-DE" dirty="0"/>
            </a:p>
          </p:txBody>
        </p:sp>
      </p:grpSp>
      <p:sp>
        <p:nvSpPr>
          <p:cNvPr id="8" name="Textfeld 7"/>
          <p:cNvSpPr txBox="1"/>
          <p:nvPr/>
        </p:nvSpPr>
        <p:spPr>
          <a:xfrm>
            <a:off x="1752600" y="6324600"/>
            <a:ext cx="5638800" cy="461665"/>
          </a:xfrm>
          <a:prstGeom prst="rect">
            <a:avLst/>
          </a:prstGeom>
          <a:solidFill>
            <a:schemeClr val="accent1">
              <a:lumMod val="40000"/>
              <a:lumOff val="60000"/>
            </a:schemeClr>
          </a:solidFill>
        </p:spPr>
        <p:txBody>
          <a:bodyPr wrap="square" rtlCol="0">
            <a:spAutoFit/>
          </a:bodyPr>
          <a:lstStyle/>
          <a:p>
            <a:pPr algn="ctr"/>
            <a:r>
              <a:rPr lang="de-DE" sz="2400" b="1" dirty="0" smtClean="0"/>
              <a:t>ESTIMATION FOR 2010: 13,6 GW</a:t>
            </a:r>
            <a:endParaRPr lang="de-DE"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DE" sz="2800" dirty="0" smtClean="0"/>
              <a:t>TOP 10 World-</a:t>
            </a:r>
            <a:r>
              <a:rPr lang="de-DE" sz="2800" dirty="0" err="1" smtClean="0"/>
              <a:t>largest</a:t>
            </a:r>
            <a:r>
              <a:rPr lang="de-DE" sz="2800" dirty="0" smtClean="0"/>
              <a:t> </a:t>
            </a:r>
            <a:r>
              <a:rPr lang="de-DE" sz="2800" dirty="0" err="1" smtClean="0"/>
              <a:t>Photovoltaic</a:t>
            </a:r>
            <a:r>
              <a:rPr lang="de-DE" sz="2800" dirty="0" smtClean="0"/>
              <a:t> </a:t>
            </a:r>
            <a:r>
              <a:rPr lang="de-DE" sz="2800" dirty="0" err="1" smtClean="0"/>
              <a:t>Installations</a:t>
            </a:r>
            <a:endParaRPr lang="de-DE" sz="2800" dirty="0"/>
          </a:p>
        </p:txBody>
      </p:sp>
      <p:grpSp>
        <p:nvGrpSpPr>
          <p:cNvPr id="27" name="Gruppieren 26"/>
          <p:cNvGrpSpPr/>
          <p:nvPr/>
        </p:nvGrpSpPr>
        <p:grpSpPr>
          <a:xfrm>
            <a:off x="457198" y="1371600"/>
            <a:ext cx="8382002" cy="5105400"/>
            <a:chOff x="457198" y="1600200"/>
            <a:chExt cx="8382002" cy="5105400"/>
          </a:xfrm>
        </p:grpSpPr>
        <p:graphicFrame>
          <p:nvGraphicFramePr>
            <p:cNvPr id="26" name="Inhaltsplatzhalter 4"/>
            <p:cNvGraphicFramePr>
              <a:graphicFrameLocks/>
            </p:cNvGraphicFramePr>
            <p:nvPr/>
          </p:nvGraphicFramePr>
          <p:xfrm>
            <a:off x="457198" y="1600200"/>
            <a:ext cx="8382002" cy="5096826"/>
          </p:xfrm>
          <a:graphic>
            <a:graphicData uri="http://schemas.openxmlformats.org/drawingml/2006/table">
              <a:tbl>
                <a:tblPr>
                  <a:tableStyleId>{69CF1AB2-1976-4502-BF36-3FF5EA218861}</a:tableStyleId>
                </a:tblPr>
                <a:tblGrid>
                  <a:gridCol w="304802"/>
                  <a:gridCol w="762000"/>
                  <a:gridCol w="1447800"/>
                  <a:gridCol w="1808012"/>
                  <a:gridCol w="1080657"/>
                  <a:gridCol w="1454731"/>
                  <a:gridCol w="1524000"/>
                </a:tblGrid>
                <a:tr h="533400">
                  <a:tc>
                    <a:txBody>
                      <a:bodyPr/>
                      <a:lstStyle/>
                      <a:p>
                        <a:r>
                          <a:rPr lang="de-DE" sz="1400" dirty="0" smtClean="0"/>
                          <a:t>1.</a:t>
                        </a:r>
                      </a:p>
                    </a:txBody>
                    <a:tcPr marL="17475" marR="17475" marT="8737" marB="8737"/>
                  </a:tc>
                  <a:tc>
                    <a:txBody>
                      <a:bodyPr/>
                      <a:lstStyle/>
                      <a:p>
                        <a:pPr algn="ctr"/>
                        <a:r>
                          <a:rPr lang="de-DE" sz="1400" dirty="0"/>
                          <a:t>80.7 MW</a:t>
                        </a:r>
                      </a:p>
                    </a:txBody>
                    <a:tcPr marL="17475" marR="17475" marT="8737" marB="8737"/>
                  </a:tc>
                  <a:tc>
                    <a:txBody>
                      <a:bodyPr/>
                      <a:lstStyle/>
                      <a:p>
                        <a:r>
                          <a:rPr lang="de-DE" sz="1400" dirty="0" smtClean="0"/>
                          <a:t>Germany, </a:t>
                        </a:r>
                        <a:br>
                          <a:rPr lang="de-DE" sz="1400" dirty="0" smtClean="0"/>
                        </a:br>
                        <a:r>
                          <a:rPr lang="de-DE" sz="1400" dirty="0" smtClean="0"/>
                          <a:t>Finsterwalde</a:t>
                        </a:r>
                        <a:endParaRPr lang="de-DE" sz="1400" dirty="0"/>
                      </a:p>
                    </a:txBody>
                    <a:tcPr marL="17475" marR="17475" marT="8737" marB="8737"/>
                  </a:tc>
                  <a:tc>
                    <a:txBody>
                      <a:bodyPr/>
                      <a:lstStyle/>
                      <a:p>
                        <a:r>
                          <a:rPr lang="de-DE" sz="1400" dirty="0" smtClean="0"/>
                          <a:t>Solarpark Finsterwalde I,II,III</a:t>
                        </a:r>
                        <a:endParaRPr lang="de-DE" sz="1400" dirty="0"/>
                      </a:p>
                    </a:txBody>
                    <a:tcPr marL="17475" marR="17475" marT="8737" marB="8737"/>
                  </a:tc>
                  <a:tc>
                    <a:txBody>
                      <a:bodyPr/>
                      <a:lstStyle/>
                      <a:p>
                        <a:r>
                          <a:rPr lang="de-DE" sz="1400" dirty="0" smtClean="0"/>
                          <a:t>2009-2010</a:t>
                        </a:r>
                        <a:endParaRPr lang="de-DE" sz="1400" dirty="0"/>
                      </a:p>
                    </a:txBody>
                    <a:tcPr marL="17475" marR="17475" marT="8737" marB="8737"/>
                  </a:tc>
                  <a:tc>
                    <a:txBody>
                      <a:bodyPr/>
                      <a:lstStyle/>
                      <a:p>
                        <a:endParaRPr lang="de-DE" sz="1400" dirty="0"/>
                      </a:p>
                    </a:txBody>
                    <a:tcPr marL="17475" marR="17475" marT="8737" marB="8737"/>
                  </a:tc>
                  <a:tc>
                    <a:txBody>
                      <a:bodyPr/>
                      <a:lstStyle/>
                      <a:p>
                        <a:endParaRPr lang="de-DE" sz="1400" dirty="0"/>
                      </a:p>
                    </a:txBody>
                    <a:tcPr marL="17475" marR="17475" marT="8737" marB="8737"/>
                  </a:tc>
                </a:tr>
                <a:tr h="384445">
                  <a:tc>
                    <a:txBody>
                      <a:bodyPr/>
                      <a:lstStyle/>
                      <a:p>
                        <a:r>
                          <a:rPr lang="de-DE" sz="1400" dirty="0" smtClean="0"/>
                          <a:t>2.</a:t>
                        </a:r>
                        <a:endParaRPr lang="de-DE" sz="1400" dirty="0"/>
                      </a:p>
                    </a:txBody>
                    <a:tcPr marL="17475" marR="17475" marT="8737" marB="8737"/>
                  </a:tc>
                  <a:tc>
                    <a:txBody>
                      <a:bodyPr/>
                      <a:lstStyle/>
                      <a:p>
                        <a:pPr algn="ctr"/>
                        <a:r>
                          <a:rPr lang="de-DE" sz="1400" dirty="0"/>
                          <a:t>80 MW</a:t>
                        </a:r>
                      </a:p>
                    </a:txBody>
                    <a:tcPr marL="17475" marR="17475" marT="8737" marB="8737"/>
                  </a:tc>
                  <a:tc>
                    <a:txBody>
                      <a:bodyPr/>
                      <a:lstStyle/>
                      <a:p>
                        <a:r>
                          <a:rPr lang="en-US" sz="1400" dirty="0"/>
                          <a:t>Canada, </a:t>
                        </a:r>
                        <a:br>
                          <a:rPr lang="en-US" sz="1400" dirty="0"/>
                        </a:br>
                        <a:r>
                          <a:rPr lang="en-US" sz="1400" dirty="0" smtClean="0"/>
                          <a:t>Sarnia (Ontario)</a:t>
                        </a:r>
                        <a:endParaRPr lang="en-US" sz="1400" dirty="0"/>
                      </a:p>
                    </a:txBody>
                    <a:tcPr marL="17475" marR="17475" marT="8737" marB="8737"/>
                  </a:tc>
                  <a:tc>
                    <a:txBody>
                      <a:bodyPr/>
                      <a:lstStyle/>
                      <a:p>
                        <a:r>
                          <a:rPr lang="en-US" sz="1400" dirty="0"/>
                          <a:t>Sarnia PV power </a:t>
                        </a:r>
                        <a:r>
                          <a:rPr lang="en-US" sz="1400" dirty="0" smtClean="0"/>
                          <a:t>plant</a:t>
                        </a:r>
                        <a:endParaRPr lang="en-US" sz="1400" dirty="0"/>
                      </a:p>
                    </a:txBody>
                    <a:tcPr marL="17475" marR="17475" marT="8737" marB="8737"/>
                  </a:tc>
                  <a:tc>
                    <a:txBody>
                      <a:bodyPr/>
                      <a:lstStyle/>
                      <a:p>
                        <a:r>
                          <a:rPr lang="de-DE" sz="1400" dirty="0"/>
                          <a:t>2009-2010</a:t>
                        </a:r>
                      </a:p>
                    </a:txBody>
                    <a:tcPr marL="17475" marR="17475" marT="8737" marB="8737"/>
                  </a:tc>
                  <a:tc>
                    <a:txBody>
                      <a:bodyPr/>
                      <a:lstStyle/>
                      <a:p>
                        <a:endParaRPr lang="de-DE" sz="1400" dirty="0"/>
                      </a:p>
                    </a:txBody>
                    <a:tcPr marL="17475" marR="17475" marT="8737" marB="8737"/>
                  </a:tc>
                  <a:tc>
                    <a:txBody>
                      <a:bodyPr/>
                      <a:lstStyle/>
                      <a:p>
                        <a:endParaRPr lang="de-DE" sz="1400"/>
                      </a:p>
                    </a:txBody>
                    <a:tcPr marL="17475" marR="17475" marT="8737" marB="8737"/>
                  </a:tc>
                </a:tr>
                <a:tr h="279596">
                  <a:tc>
                    <a:txBody>
                      <a:bodyPr/>
                      <a:lstStyle/>
                      <a:p>
                        <a:r>
                          <a:rPr lang="de-DE" sz="1400" dirty="0" smtClean="0"/>
                          <a:t>3.</a:t>
                        </a:r>
                        <a:endParaRPr lang="de-DE" sz="1400" dirty="0"/>
                      </a:p>
                    </a:txBody>
                    <a:tcPr marL="17475" marR="17475" marT="8737" marB="8737"/>
                  </a:tc>
                  <a:tc>
                    <a:txBody>
                      <a:bodyPr/>
                      <a:lstStyle/>
                      <a:p>
                        <a:pPr algn="ctr"/>
                        <a:r>
                          <a:rPr lang="de-DE" sz="1400" dirty="0"/>
                          <a:t>70 MW</a:t>
                        </a:r>
                      </a:p>
                    </a:txBody>
                    <a:tcPr marL="17475" marR="17475" marT="8737" marB="8737"/>
                  </a:tc>
                  <a:tc>
                    <a:txBody>
                      <a:bodyPr/>
                      <a:lstStyle/>
                      <a:p>
                        <a:r>
                          <a:rPr lang="de-DE" sz="1400" dirty="0" err="1"/>
                          <a:t>Italy</a:t>
                        </a:r>
                        <a:r>
                          <a:rPr lang="de-DE" sz="1400" dirty="0"/>
                          <a:t>, </a:t>
                        </a:r>
                        <a:br>
                          <a:rPr lang="de-DE" sz="1400" dirty="0"/>
                        </a:br>
                        <a:r>
                          <a:rPr lang="de-DE" sz="1400" dirty="0" err="1"/>
                          <a:t>Rovigo</a:t>
                        </a:r>
                        <a:endParaRPr lang="de-DE" sz="1400" dirty="0"/>
                      </a:p>
                    </a:txBody>
                    <a:tcPr marL="17475" marR="17475" marT="8737" marB="8737"/>
                  </a:tc>
                  <a:tc>
                    <a:txBody>
                      <a:bodyPr/>
                      <a:lstStyle/>
                      <a:p>
                        <a:r>
                          <a:rPr lang="en-US" sz="1400" dirty="0"/>
                          <a:t>Rovigo PV power </a:t>
                        </a:r>
                        <a:r>
                          <a:rPr lang="en-US" sz="1400" dirty="0" smtClean="0"/>
                          <a:t>plant</a:t>
                        </a:r>
                        <a:endParaRPr lang="en-US" sz="1400" dirty="0"/>
                      </a:p>
                    </a:txBody>
                    <a:tcPr marL="17475" marR="17475" marT="8737" marB="8737"/>
                  </a:tc>
                  <a:tc>
                    <a:txBody>
                      <a:bodyPr/>
                      <a:lstStyle/>
                      <a:p>
                        <a:r>
                          <a:rPr lang="de-DE" sz="1400" dirty="0" smtClean="0"/>
                          <a:t>2010</a:t>
                        </a:r>
                        <a:endParaRPr lang="de-DE" sz="1400" dirty="0"/>
                      </a:p>
                    </a:txBody>
                    <a:tcPr marL="17475" marR="17475" marT="8737" marB="8737"/>
                  </a:tc>
                  <a:tc>
                    <a:txBody>
                      <a:bodyPr/>
                      <a:lstStyle/>
                      <a:p>
                        <a:endParaRPr lang="de-DE" sz="1400"/>
                      </a:p>
                    </a:txBody>
                    <a:tcPr marL="17475" marR="17475" marT="8737" marB="8737"/>
                  </a:tc>
                  <a:tc>
                    <a:txBody>
                      <a:bodyPr/>
                      <a:lstStyle/>
                      <a:p>
                        <a:r>
                          <a:rPr lang="de-DE" sz="1400"/>
                          <a:t>  </a:t>
                        </a:r>
                      </a:p>
                    </a:txBody>
                    <a:tcPr marL="17475" marR="17475" marT="8737" marB="8737"/>
                  </a:tc>
                </a:tr>
                <a:tr h="594142">
                  <a:tc>
                    <a:txBody>
                      <a:bodyPr/>
                      <a:lstStyle/>
                      <a:p>
                        <a:r>
                          <a:rPr lang="de-DE" sz="1400" dirty="0" smtClean="0"/>
                          <a:t>4.</a:t>
                        </a:r>
                        <a:endParaRPr lang="de-DE" sz="1400" dirty="0"/>
                      </a:p>
                    </a:txBody>
                    <a:tcPr marL="17475" marR="17475" marT="8737" marB="8737"/>
                  </a:tc>
                  <a:tc>
                    <a:txBody>
                      <a:bodyPr/>
                      <a:lstStyle/>
                      <a:p>
                        <a:pPr algn="ctr"/>
                        <a:r>
                          <a:rPr lang="de-DE" sz="1400" dirty="0"/>
                          <a:t>60 MW</a:t>
                        </a:r>
                      </a:p>
                    </a:txBody>
                    <a:tcPr marL="17475" marR="17475" marT="8737" marB="8737"/>
                  </a:tc>
                  <a:tc>
                    <a:txBody>
                      <a:bodyPr/>
                      <a:lstStyle/>
                      <a:p>
                        <a:r>
                          <a:rPr lang="it-IT" sz="1400" dirty="0" err="1"/>
                          <a:t>Spain</a:t>
                        </a:r>
                        <a:r>
                          <a:rPr lang="it-IT" sz="1400" dirty="0"/>
                          <a:t>, </a:t>
                        </a:r>
                        <a:br>
                          <a:rPr lang="it-IT" sz="1400" dirty="0"/>
                        </a:br>
                        <a:r>
                          <a:rPr lang="it-IT" sz="1400" dirty="0" err="1" smtClean="0"/>
                          <a:t>Olmedilla</a:t>
                        </a:r>
                        <a:endParaRPr lang="it-IT" sz="1400" dirty="0"/>
                      </a:p>
                    </a:txBody>
                    <a:tcPr marL="17475" marR="17475" marT="8737" marB="8737"/>
                  </a:tc>
                  <a:tc>
                    <a:txBody>
                      <a:bodyPr/>
                      <a:lstStyle/>
                      <a:p>
                        <a:r>
                          <a:rPr lang="pt-BR" sz="1400" dirty="0"/>
                          <a:t>Parque Fotovoltaico Olmedilla de </a:t>
                        </a:r>
                        <a:r>
                          <a:rPr lang="pt-BR" sz="1400" dirty="0" smtClean="0"/>
                          <a:t>Alarcón</a:t>
                        </a:r>
                        <a:endParaRPr lang="pt-BR" sz="1400" dirty="0"/>
                      </a:p>
                    </a:txBody>
                    <a:tcPr marL="17475" marR="17475" marT="8737" marB="8737"/>
                  </a:tc>
                  <a:tc>
                    <a:txBody>
                      <a:bodyPr/>
                      <a:lstStyle/>
                      <a:p>
                        <a:r>
                          <a:rPr lang="de-DE" sz="1400" dirty="0"/>
                          <a:t>2008</a:t>
                        </a:r>
                      </a:p>
                    </a:txBody>
                    <a:tcPr marL="17475" marR="17475" marT="8737" marB="8737"/>
                  </a:tc>
                  <a:tc>
                    <a:txBody>
                      <a:bodyPr/>
                      <a:lstStyle/>
                      <a:p>
                        <a:endParaRPr lang="de-DE" sz="1400" dirty="0"/>
                      </a:p>
                    </a:txBody>
                    <a:tcPr marL="17475" marR="17475" marT="8737" marB="8737"/>
                  </a:tc>
                  <a:tc>
                    <a:txBody>
                      <a:bodyPr/>
                      <a:lstStyle/>
                      <a:p>
                        <a:endParaRPr lang="de-DE" sz="1400"/>
                      </a:p>
                    </a:txBody>
                    <a:tcPr marL="17475" marR="17475" marT="8737" marB="8737"/>
                  </a:tc>
                </a:tr>
                <a:tr h="489293">
                  <a:tc>
                    <a:txBody>
                      <a:bodyPr/>
                      <a:lstStyle/>
                      <a:p>
                        <a:r>
                          <a:rPr lang="de-DE" sz="1400" dirty="0" smtClean="0"/>
                          <a:t>5.</a:t>
                        </a:r>
                        <a:endParaRPr lang="de-DE" sz="1400" dirty="0"/>
                      </a:p>
                    </a:txBody>
                    <a:tcPr marL="17475" marR="17475" marT="8737" marB="8737"/>
                  </a:tc>
                  <a:tc>
                    <a:txBody>
                      <a:bodyPr/>
                      <a:lstStyle/>
                      <a:p>
                        <a:pPr algn="ctr"/>
                        <a:r>
                          <a:rPr lang="de-DE" sz="1400"/>
                          <a:t>54 MW</a:t>
                        </a:r>
                      </a:p>
                    </a:txBody>
                    <a:tcPr marL="17475" marR="17475" marT="8737" marB="8737"/>
                  </a:tc>
                  <a:tc>
                    <a:txBody>
                      <a:bodyPr/>
                      <a:lstStyle/>
                      <a:p>
                        <a:r>
                          <a:rPr lang="en-US" sz="1400" dirty="0"/>
                          <a:t>Germany, </a:t>
                        </a:r>
                        <a:br>
                          <a:rPr lang="en-US" sz="1400" dirty="0"/>
                        </a:br>
                        <a:r>
                          <a:rPr lang="en-US" sz="1400" dirty="0" err="1"/>
                          <a:t>Straßkirchen</a:t>
                        </a:r>
                        <a:r>
                          <a:rPr lang="en-US" sz="1400" dirty="0"/>
                          <a:t/>
                        </a:r>
                        <a:br>
                          <a:rPr lang="en-US" sz="1400" dirty="0"/>
                        </a:br>
                        <a:endParaRPr lang="en-US" sz="1400" dirty="0"/>
                      </a:p>
                    </a:txBody>
                    <a:tcPr marL="17475" marR="17475" marT="8737" marB="8737"/>
                  </a:tc>
                  <a:tc>
                    <a:txBody>
                      <a:bodyPr/>
                      <a:lstStyle/>
                      <a:p>
                        <a:r>
                          <a:rPr lang="de-DE" sz="1400" dirty="0"/>
                          <a:t>Solarpark </a:t>
                        </a:r>
                        <a:r>
                          <a:rPr lang="de-DE" sz="1400" dirty="0" err="1" smtClean="0"/>
                          <a:t>Straßkirchen</a:t>
                        </a:r>
                        <a:endParaRPr lang="de-DE" sz="1400" dirty="0"/>
                      </a:p>
                    </a:txBody>
                    <a:tcPr marL="17475" marR="17475" marT="8737" marB="8737"/>
                  </a:tc>
                  <a:tc>
                    <a:txBody>
                      <a:bodyPr/>
                      <a:lstStyle/>
                      <a:p>
                        <a:r>
                          <a:rPr lang="de-DE" sz="1400" dirty="0" smtClean="0"/>
                          <a:t>2009</a:t>
                        </a:r>
                        <a:endParaRPr lang="de-DE" sz="1400" dirty="0"/>
                      </a:p>
                    </a:txBody>
                    <a:tcPr marL="17475" marR="17475" marT="8737" marB="8737"/>
                  </a:tc>
                  <a:tc>
                    <a:txBody>
                      <a:bodyPr/>
                      <a:lstStyle/>
                      <a:p>
                        <a:endParaRPr lang="de-DE" sz="1400"/>
                      </a:p>
                    </a:txBody>
                    <a:tcPr marL="17475" marR="17475" marT="8737" marB="8737"/>
                  </a:tc>
                  <a:tc>
                    <a:txBody>
                      <a:bodyPr/>
                      <a:lstStyle/>
                      <a:p>
                        <a:endParaRPr lang="de-DE" sz="1400"/>
                      </a:p>
                    </a:txBody>
                    <a:tcPr marL="17475" marR="17475" marT="8737" marB="8737"/>
                  </a:tc>
                </a:tr>
                <a:tr h="384445">
                  <a:tc>
                    <a:txBody>
                      <a:bodyPr/>
                      <a:lstStyle/>
                      <a:p>
                        <a:r>
                          <a:rPr lang="de-DE" sz="1400" dirty="0" smtClean="0"/>
                          <a:t>6.</a:t>
                        </a:r>
                        <a:endParaRPr lang="de-DE" sz="1400" dirty="0"/>
                      </a:p>
                    </a:txBody>
                    <a:tcPr marL="17475" marR="17475" marT="8737" marB="8737"/>
                  </a:tc>
                  <a:tc>
                    <a:txBody>
                      <a:bodyPr/>
                      <a:lstStyle/>
                      <a:p>
                        <a:pPr algn="ctr"/>
                        <a:r>
                          <a:rPr lang="de-DE" sz="1400" dirty="0"/>
                          <a:t>53 MW</a:t>
                        </a:r>
                      </a:p>
                    </a:txBody>
                    <a:tcPr marL="17475" marR="17475" marT="8737" marB="8737"/>
                  </a:tc>
                  <a:tc>
                    <a:txBody>
                      <a:bodyPr/>
                      <a:lstStyle/>
                      <a:p>
                        <a:r>
                          <a:rPr lang="en-US" sz="1400" dirty="0"/>
                          <a:t>Germany, </a:t>
                        </a:r>
                        <a:br>
                          <a:rPr lang="en-US" sz="1400" dirty="0"/>
                        </a:br>
                        <a:r>
                          <a:rPr lang="en-US" sz="1400" dirty="0" err="1" smtClean="0"/>
                          <a:t>Turnow-Preilack</a:t>
                        </a:r>
                        <a:endParaRPr lang="en-US" sz="1400" dirty="0"/>
                      </a:p>
                    </a:txBody>
                    <a:tcPr marL="17475" marR="17475" marT="8737" marB="8737"/>
                  </a:tc>
                  <a:tc>
                    <a:txBody>
                      <a:bodyPr/>
                      <a:lstStyle/>
                      <a:p>
                        <a:r>
                          <a:rPr lang="de-DE" sz="1400" dirty="0"/>
                          <a:t>Solarpark </a:t>
                        </a:r>
                        <a:r>
                          <a:rPr lang="de-DE" sz="1400" dirty="0" err="1" smtClean="0"/>
                          <a:t>Lieberose</a:t>
                        </a:r>
                        <a:endParaRPr lang="de-DE" sz="1400" dirty="0"/>
                      </a:p>
                    </a:txBody>
                    <a:tcPr marL="17475" marR="17475" marT="8737" marB="8737"/>
                  </a:tc>
                  <a:tc>
                    <a:txBody>
                      <a:bodyPr/>
                      <a:lstStyle/>
                      <a:p>
                        <a:r>
                          <a:rPr lang="de-DE" sz="1400" dirty="0" smtClean="0"/>
                          <a:t>2009</a:t>
                        </a:r>
                        <a:endParaRPr lang="de-DE" sz="1400" dirty="0"/>
                      </a:p>
                    </a:txBody>
                    <a:tcPr marL="17475" marR="17475" marT="8737" marB="8737"/>
                  </a:tc>
                  <a:tc>
                    <a:txBody>
                      <a:bodyPr/>
                      <a:lstStyle/>
                      <a:p>
                        <a:endParaRPr lang="de-DE" sz="1400"/>
                      </a:p>
                    </a:txBody>
                    <a:tcPr marL="17475" marR="17475" marT="8737" marB="8737"/>
                  </a:tc>
                  <a:tc>
                    <a:txBody>
                      <a:bodyPr/>
                      <a:lstStyle/>
                      <a:p>
                        <a:endParaRPr lang="de-DE" sz="1400"/>
                      </a:p>
                    </a:txBody>
                    <a:tcPr marL="17475" marR="17475" marT="8737" marB="8737"/>
                  </a:tc>
                </a:tr>
                <a:tr h="646566">
                  <a:tc>
                    <a:txBody>
                      <a:bodyPr/>
                      <a:lstStyle/>
                      <a:p>
                        <a:r>
                          <a:rPr lang="de-DE" sz="1400" dirty="0" smtClean="0"/>
                          <a:t>7.</a:t>
                        </a:r>
                        <a:endParaRPr lang="de-DE" sz="1400" dirty="0"/>
                      </a:p>
                    </a:txBody>
                    <a:tcPr marL="17475" marR="17475" marT="8737" marB="8737"/>
                  </a:tc>
                  <a:tc>
                    <a:txBody>
                      <a:bodyPr/>
                      <a:lstStyle/>
                      <a:p>
                        <a:pPr algn="ctr"/>
                        <a:r>
                          <a:rPr lang="de-DE" sz="1400" dirty="0"/>
                          <a:t>50 MW</a:t>
                        </a:r>
                      </a:p>
                    </a:txBody>
                    <a:tcPr marL="17475" marR="17475" marT="8737" marB="8737"/>
                  </a:tc>
                  <a:tc>
                    <a:txBody>
                      <a:bodyPr/>
                      <a:lstStyle/>
                      <a:p>
                        <a:r>
                          <a:rPr lang="de-DE" sz="1400" dirty="0"/>
                          <a:t>Spain, </a:t>
                        </a:r>
                        <a:br>
                          <a:rPr lang="de-DE" sz="1400" dirty="0"/>
                        </a:br>
                        <a:r>
                          <a:rPr lang="de-DE" sz="1400" dirty="0" err="1" smtClean="0"/>
                          <a:t>Puertollano</a:t>
                        </a:r>
                        <a:endParaRPr lang="de-DE" sz="1400" b="1" dirty="0" smtClean="0"/>
                      </a:p>
                    </a:txBody>
                    <a:tcPr marL="17475" marR="17475" marT="8737" marB="8737"/>
                  </a:tc>
                  <a:tc>
                    <a:txBody>
                      <a:bodyPr/>
                      <a:lstStyle/>
                      <a:p>
                        <a:r>
                          <a:rPr lang="de-DE" sz="1400" dirty="0" err="1"/>
                          <a:t>Parque</a:t>
                        </a:r>
                        <a:r>
                          <a:rPr lang="de-DE" sz="1400" dirty="0"/>
                          <a:t> </a:t>
                        </a:r>
                        <a:r>
                          <a:rPr lang="de-DE" sz="1400" dirty="0" err="1"/>
                          <a:t>Fotovoltaico</a:t>
                        </a:r>
                        <a:r>
                          <a:rPr lang="de-DE" sz="1400" dirty="0"/>
                          <a:t> </a:t>
                        </a:r>
                        <a:r>
                          <a:rPr lang="de-DE" sz="1400" dirty="0" err="1" smtClean="0"/>
                          <a:t>Puertollano</a:t>
                        </a:r>
                        <a:endParaRPr lang="de-DE" sz="1400" dirty="0" smtClean="0"/>
                      </a:p>
                    </a:txBody>
                    <a:tcPr marL="17475" marR="17475" marT="8737" marB="8737"/>
                  </a:tc>
                  <a:tc>
                    <a:txBody>
                      <a:bodyPr/>
                      <a:lstStyle/>
                      <a:p>
                        <a:r>
                          <a:rPr lang="de-DE" sz="1400" dirty="0" smtClean="0"/>
                          <a:t>2008</a:t>
                        </a:r>
                      </a:p>
                    </a:txBody>
                    <a:tcPr marL="17475" marR="17475" marT="8737" marB="8737"/>
                  </a:tc>
                  <a:tc>
                    <a:txBody>
                      <a:bodyPr/>
                      <a:lstStyle/>
                      <a:p>
                        <a:endParaRPr lang="de-DE" sz="1400" dirty="0"/>
                      </a:p>
                    </a:txBody>
                    <a:tcPr marL="17475" marR="17475" marT="8737" marB="8737"/>
                  </a:tc>
                  <a:tc>
                    <a:txBody>
                      <a:bodyPr/>
                      <a:lstStyle/>
                      <a:p>
                        <a:endParaRPr lang="de-DE" sz="1400" dirty="0"/>
                      </a:p>
                    </a:txBody>
                    <a:tcPr marL="17475" marR="17475" marT="8737" marB="8737"/>
                  </a:tc>
                </a:tr>
                <a:tr h="436869">
                  <a:tc>
                    <a:txBody>
                      <a:bodyPr/>
                      <a:lstStyle/>
                      <a:p>
                        <a:r>
                          <a:rPr lang="de-DE" sz="1400" dirty="0" smtClean="0"/>
                          <a:t>8.</a:t>
                        </a:r>
                        <a:endParaRPr lang="de-DE" sz="1400" dirty="0"/>
                      </a:p>
                    </a:txBody>
                    <a:tcPr marL="17475" marR="17475" marT="8737" marB="8737"/>
                  </a:tc>
                  <a:tc>
                    <a:txBody>
                      <a:bodyPr/>
                      <a:lstStyle/>
                      <a:p>
                        <a:pPr algn="ctr"/>
                        <a:r>
                          <a:rPr lang="de-DE" sz="1400" dirty="0"/>
                          <a:t>46 MW</a:t>
                        </a:r>
                      </a:p>
                    </a:txBody>
                    <a:tcPr marL="17475" marR="17475" marT="8737" marB="8737"/>
                  </a:tc>
                  <a:tc>
                    <a:txBody>
                      <a:bodyPr/>
                      <a:lstStyle/>
                      <a:p>
                        <a:r>
                          <a:rPr lang="pt-BR" sz="1400" dirty="0"/>
                          <a:t>Portugal, </a:t>
                        </a:r>
                        <a:br>
                          <a:rPr lang="pt-BR" sz="1400" dirty="0"/>
                        </a:br>
                        <a:r>
                          <a:rPr lang="pt-BR" sz="1400" dirty="0" smtClean="0"/>
                          <a:t>Moura</a:t>
                        </a:r>
                        <a:endParaRPr lang="pt-BR" sz="1400" dirty="0"/>
                      </a:p>
                    </a:txBody>
                    <a:tcPr marL="17475" marR="17475" marT="8737" marB="8737"/>
                  </a:tc>
                  <a:tc>
                    <a:txBody>
                      <a:bodyPr/>
                      <a:lstStyle/>
                      <a:p>
                        <a:r>
                          <a:rPr lang="en-US" sz="1400" dirty="0" err="1"/>
                          <a:t>Moura</a:t>
                        </a:r>
                        <a:r>
                          <a:rPr lang="en-US" sz="1400" dirty="0"/>
                          <a:t> photovoltaic </a:t>
                        </a:r>
                        <a:r>
                          <a:rPr lang="en-US" sz="1400" dirty="0" smtClean="0"/>
                          <a:t>power plant</a:t>
                        </a:r>
                        <a:endParaRPr lang="en-US" sz="1400" dirty="0"/>
                      </a:p>
                    </a:txBody>
                    <a:tcPr marL="17475" marR="17475" marT="8737" marB="8737"/>
                  </a:tc>
                  <a:tc>
                    <a:txBody>
                      <a:bodyPr/>
                      <a:lstStyle/>
                      <a:p>
                        <a:r>
                          <a:rPr lang="de-DE" sz="1400" dirty="0" smtClean="0"/>
                          <a:t>2008</a:t>
                        </a:r>
                        <a:endParaRPr lang="de-DE" sz="1400" dirty="0"/>
                      </a:p>
                    </a:txBody>
                    <a:tcPr marL="17475" marR="17475" marT="8737" marB="8737"/>
                  </a:tc>
                  <a:tc>
                    <a:txBody>
                      <a:bodyPr/>
                      <a:lstStyle/>
                      <a:p>
                        <a:endParaRPr lang="de-DE" sz="1400" dirty="0"/>
                      </a:p>
                    </a:txBody>
                    <a:tcPr marL="17475" marR="17475" marT="8737" marB="8737"/>
                  </a:tc>
                  <a:tc>
                    <a:txBody>
                      <a:bodyPr/>
                      <a:lstStyle/>
                      <a:p>
                        <a:endParaRPr lang="de-DE" sz="1400"/>
                      </a:p>
                    </a:txBody>
                    <a:tcPr marL="17475" marR="17475" marT="8737" marB="8737"/>
                  </a:tc>
                </a:tr>
                <a:tr h="436869">
                  <a:tc>
                    <a:txBody>
                      <a:bodyPr/>
                      <a:lstStyle/>
                      <a:p>
                        <a:r>
                          <a:rPr lang="de-DE" sz="1400" dirty="0" smtClean="0"/>
                          <a:t>9.</a:t>
                        </a:r>
                        <a:endParaRPr lang="de-DE" sz="1400" dirty="0"/>
                      </a:p>
                    </a:txBody>
                    <a:tcPr marL="17475" marR="17475" marT="8737" marB="8737"/>
                  </a:tc>
                  <a:tc>
                    <a:txBody>
                      <a:bodyPr/>
                      <a:lstStyle/>
                      <a:p>
                        <a:pPr algn="ctr"/>
                        <a:r>
                          <a:rPr lang="de-DE" sz="1400" dirty="0"/>
                          <a:t>45 MW</a:t>
                        </a:r>
                      </a:p>
                    </a:txBody>
                    <a:tcPr marL="17475" marR="17475" marT="8737" marB="8737"/>
                  </a:tc>
                  <a:tc>
                    <a:txBody>
                      <a:bodyPr/>
                      <a:lstStyle/>
                      <a:p>
                        <a:r>
                          <a:rPr lang="de-DE" sz="1400" dirty="0"/>
                          <a:t>Germany, </a:t>
                        </a:r>
                        <a:br>
                          <a:rPr lang="de-DE" sz="1400" dirty="0"/>
                        </a:br>
                        <a:r>
                          <a:rPr lang="de-DE" sz="1400" dirty="0"/>
                          <a:t>Köthen </a:t>
                        </a:r>
                      </a:p>
                    </a:txBody>
                    <a:tcPr marL="17475" marR="17475" marT="8737" marB="8737"/>
                  </a:tc>
                  <a:tc>
                    <a:txBody>
                      <a:bodyPr/>
                      <a:lstStyle/>
                      <a:p>
                        <a:r>
                          <a:rPr lang="de-DE" sz="1400" dirty="0"/>
                          <a:t>Solarpark </a:t>
                        </a:r>
                        <a:r>
                          <a:rPr lang="de-DE" sz="1400" dirty="0" smtClean="0"/>
                          <a:t>Köthen</a:t>
                        </a:r>
                        <a:endParaRPr lang="de-DE" sz="1400" dirty="0"/>
                      </a:p>
                    </a:txBody>
                    <a:tcPr marL="17475" marR="17475" marT="8737" marB="8737"/>
                  </a:tc>
                  <a:tc>
                    <a:txBody>
                      <a:bodyPr/>
                      <a:lstStyle/>
                      <a:p>
                        <a:r>
                          <a:rPr lang="en-US" sz="1400" dirty="0" smtClean="0"/>
                          <a:t>2010</a:t>
                        </a:r>
                        <a:r>
                          <a:rPr lang="en-US" sz="1400" dirty="0"/>
                          <a:t/>
                        </a:r>
                        <a:br>
                          <a:rPr lang="en-US" sz="1400" dirty="0"/>
                        </a:br>
                        <a:endParaRPr lang="en-US" sz="1400" dirty="0"/>
                      </a:p>
                    </a:txBody>
                    <a:tcPr marL="17475" marR="17475" marT="8737" marB="8737"/>
                  </a:tc>
                  <a:tc>
                    <a:txBody>
                      <a:bodyPr/>
                      <a:lstStyle/>
                      <a:p>
                        <a:endParaRPr lang="de-DE" sz="1400"/>
                      </a:p>
                    </a:txBody>
                    <a:tcPr marL="17475" marR="17475" marT="8737" marB="8737"/>
                  </a:tc>
                  <a:tc>
                    <a:txBody>
                      <a:bodyPr/>
                      <a:lstStyle/>
                      <a:p>
                        <a:r>
                          <a:rPr lang="de-DE" sz="1400"/>
                          <a:t>  </a:t>
                        </a:r>
                      </a:p>
                    </a:txBody>
                    <a:tcPr marL="17475" marR="17475" marT="8737" marB="8737"/>
                  </a:tc>
                </a:tr>
                <a:tr h="384445">
                  <a:tc>
                    <a:txBody>
                      <a:bodyPr/>
                      <a:lstStyle/>
                      <a:p>
                        <a:r>
                          <a:rPr lang="de-DE" sz="1400" dirty="0" smtClean="0"/>
                          <a:t>10.</a:t>
                        </a:r>
                        <a:endParaRPr lang="de-DE" sz="1400" dirty="0"/>
                      </a:p>
                    </a:txBody>
                    <a:tcPr marL="17475" marR="17475" marT="8737" marB="8737"/>
                  </a:tc>
                  <a:tc>
                    <a:txBody>
                      <a:bodyPr/>
                      <a:lstStyle/>
                      <a:p>
                        <a:pPr algn="ctr"/>
                        <a:r>
                          <a:rPr lang="de-DE" sz="1400" dirty="0"/>
                          <a:t>40 MW</a:t>
                        </a:r>
                      </a:p>
                    </a:txBody>
                    <a:tcPr marL="17475" marR="17475" marT="8737" marB="8737"/>
                  </a:tc>
                  <a:tc>
                    <a:txBody>
                      <a:bodyPr/>
                      <a:lstStyle/>
                      <a:p>
                        <a:r>
                          <a:rPr lang="en-US" sz="1400" dirty="0"/>
                          <a:t>Germany, </a:t>
                        </a:r>
                        <a:br>
                          <a:rPr lang="en-US" sz="1400" dirty="0"/>
                        </a:br>
                        <a:r>
                          <a:rPr lang="en-US" sz="1400" dirty="0" err="1" smtClean="0"/>
                          <a:t>Brandis</a:t>
                        </a:r>
                        <a:endParaRPr lang="en-US" sz="1400" dirty="0"/>
                      </a:p>
                    </a:txBody>
                    <a:tcPr marL="17475" marR="17475" marT="8737" marB="8737"/>
                  </a:tc>
                  <a:tc>
                    <a:txBody>
                      <a:bodyPr/>
                      <a:lstStyle/>
                      <a:p>
                        <a:r>
                          <a:rPr lang="de-DE" sz="1400" dirty="0"/>
                          <a:t>Solarpark </a:t>
                        </a:r>
                        <a:r>
                          <a:rPr lang="de-DE" sz="1400" dirty="0" smtClean="0"/>
                          <a:t>Waldpolenz</a:t>
                        </a:r>
                        <a:endParaRPr lang="de-DE" sz="1400" dirty="0"/>
                      </a:p>
                    </a:txBody>
                    <a:tcPr marL="17475" marR="17475" marT="8737" marB="8737"/>
                  </a:tc>
                  <a:tc>
                    <a:txBody>
                      <a:bodyPr/>
                      <a:lstStyle/>
                      <a:p>
                        <a:r>
                          <a:rPr lang="de-DE" sz="1400" dirty="0" smtClean="0"/>
                          <a:t>2007</a:t>
                        </a:r>
                        <a:r>
                          <a:rPr lang="de-DE" sz="1400" dirty="0"/>
                          <a:t/>
                        </a:r>
                        <a:br>
                          <a:rPr lang="de-DE" sz="1400" dirty="0"/>
                        </a:br>
                        <a:r>
                          <a:rPr lang="de-DE" sz="1400" dirty="0"/>
                          <a:t>2008</a:t>
                        </a:r>
                      </a:p>
                    </a:txBody>
                    <a:tcPr marL="17475" marR="17475" marT="8737" marB="8737"/>
                  </a:tc>
                  <a:tc>
                    <a:txBody>
                      <a:bodyPr/>
                      <a:lstStyle/>
                      <a:p>
                        <a:endParaRPr lang="de-DE" sz="1400" dirty="0"/>
                      </a:p>
                    </a:txBody>
                    <a:tcPr marL="17475" marR="17475" marT="8737" marB="8737"/>
                  </a:tc>
                  <a:tc>
                    <a:txBody>
                      <a:bodyPr/>
                      <a:lstStyle/>
                      <a:p>
                        <a:endParaRPr lang="de-DE" sz="1400" dirty="0"/>
                      </a:p>
                    </a:txBody>
                    <a:tcPr marL="17475" marR="17475" marT="8737" marB="8737"/>
                  </a:tc>
                </a:tr>
              </a:tbl>
            </a:graphicData>
          </a:graphic>
        </p:graphicFrame>
        <p:pic>
          <p:nvPicPr>
            <p:cNvPr id="1042" name="Picture 18" descr="Solarpark &quot;Waldpolenz&quot;, Germany, courtesy juwi"/>
            <p:cNvPicPr>
              <a:picLocks noChangeAspect="1" noChangeArrowheads="1"/>
            </p:cNvPicPr>
            <p:nvPr/>
          </p:nvPicPr>
          <p:blipFill>
            <a:blip r:embed="rId2" cstate="print"/>
            <a:srcRect/>
            <a:stretch>
              <a:fillRect/>
            </a:stretch>
          </p:blipFill>
          <p:spPr bwMode="auto">
            <a:xfrm>
              <a:off x="5886450" y="5753100"/>
              <a:ext cx="1428750" cy="952500"/>
            </a:xfrm>
            <a:prstGeom prst="rect">
              <a:avLst/>
            </a:prstGeom>
            <a:noFill/>
          </p:spPr>
        </p:pic>
        <p:pic>
          <p:nvPicPr>
            <p:cNvPr id="1039" name="Picture 15" descr="Planta Solar Moura, Portugal, courtesy ACCIONA Energia"/>
            <p:cNvPicPr>
              <a:picLocks noChangeAspect="1" noChangeArrowheads="1"/>
            </p:cNvPicPr>
            <p:nvPr/>
          </p:nvPicPr>
          <p:blipFill>
            <a:blip r:embed="rId3" cstate="print"/>
            <a:srcRect/>
            <a:stretch>
              <a:fillRect/>
            </a:stretch>
          </p:blipFill>
          <p:spPr bwMode="auto">
            <a:xfrm>
              <a:off x="7369354" y="5486400"/>
              <a:ext cx="1428750" cy="952500"/>
            </a:xfrm>
            <a:prstGeom prst="rect">
              <a:avLst/>
            </a:prstGeom>
            <a:noFill/>
          </p:spPr>
        </p:pic>
        <p:pic>
          <p:nvPicPr>
            <p:cNvPr id="1037" name="Picture 13" descr="Parque Solar Puertollano, Spain, courtesy Suravia S.A."/>
            <p:cNvPicPr>
              <a:picLocks noChangeAspect="1" noChangeArrowheads="1"/>
            </p:cNvPicPr>
            <p:nvPr/>
          </p:nvPicPr>
          <p:blipFill>
            <a:blip r:embed="rId4" cstate="print"/>
            <a:srcRect/>
            <a:stretch>
              <a:fillRect/>
            </a:stretch>
          </p:blipFill>
          <p:spPr bwMode="auto">
            <a:xfrm>
              <a:off x="5886450" y="4610100"/>
              <a:ext cx="1428750" cy="952500"/>
            </a:xfrm>
            <a:prstGeom prst="rect">
              <a:avLst/>
            </a:prstGeom>
            <a:noFill/>
          </p:spPr>
        </p:pic>
        <p:pic>
          <p:nvPicPr>
            <p:cNvPr id="1035" name="Picture 11" descr="Solarpark Lieberose, Germany, courtesy juwi"/>
            <p:cNvPicPr>
              <a:picLocks noChangeAspect="1" noChangeArrowheads="1"/>
            </p:cNvPicPr>
            <p:nvPr/>
          </p:nvPicPr>
          <p:blipFill>
            <a:blip r:embed="rId5" cstate="print"/>
            <a:srcRect/>
            <a:stretch>
              <a:fillRect/>
            </a:stretch>
          </p:blipFill>
          <p:spPr bwMode="auto">
            <a:xfrm>
              <a:off x="7360578" y="4191000"/>
              <a:ext cx="1428750" cy="952500"/>
            </a:xfrm>
            <a:prstGeom prst="rect">
              <a:avLst/>
            </a:prstGeom>
            <a:noFill/>
          </p:spPr>
        </p:pic>
        <p:pic>
          <p:nvPicPr>
            <p:cNvPr id="1033" name="Picture 9" descr="Solarpark Strasskirchen, Germany, courtesy Q-Cells International"/>
            <p:cNvPicPr>
              <a:picLocks noChangeAspect="1" noChangeArrowheads="1"/>
            </p:cNvPicPr>
            <p:nvPr/>
          </p:nvPicPr>
          <p:blipFill>
            <a:blip r:embed="rId6" cstate="print"/>
            <a:srcRect/>
            <a:stretch>
              <a:fillRect/>
            </a:stretch>
          </p:blipFill>
          <p:spPr bwMode="auto">
            <a:xfrm>
              <a:off x="5886450" y="3314700"/>
              <a:ext cx="1428750" cy="952500"/>
            </a:xfrm>
            <a:prstGeom prst="rect">
              <a:avLst/>
            </a:prstGeom>
            <a:noFill/>
          </p:spPr>
        </p:pic>
        <p:pic>
          <p:nvPicPr>
            <p:cNvPr id="1031" name="Picture 7" descr="Huerta Solar Olmedilla de Alarcon, Spain, courtesy Suravia S.A."/>
            <p:cNvPicPr>
              <a:picLocks noChangeAspect="1" noChangeArrowheads="1"/>
            </p:cNvPicPr>
            <p:nvPr/>
          </p:nvPicPr>
          <p:blipFill>
            <a:blip r:embed="rId7" cstate="print"/>
            <a:srcRect/>
            <a:stretch>
              <a:fillRect/>
            </a:stretch>
          </p:blipFill>
          <p:spPr bwMode="auto">
            <a:xfrm>
              <a:off x="7370852" y="3048000"/>
              <a:ext cx="1428750" cy="952500"/>
            </a:xfrm>
            <a:prstGeom prst="rect">
              <a:avLst/>
            </a:prstGeom>
            <a:noFill/>
          </p:spPr>
        </p:pic>
        <p:pic>
          <p:nvPicPr>
            <p:cNvPr id="1028" name="Picture 4" descr="Sarnia PV power plant"/>
            <p:cNvPicPr>
              <a:picLocks noChangeAspect="1" noChangeArrowheads="1"/>
            </p:cNvPicPr>
            <p:nvPr/>
          </p:nvPicPr>
          <p:blipFill>
            <a:blip r:embed="rId8" cstate="print"/>
            <a:srcRect/>
            <a:stretch>
              <a:fillRect/>
            </a:stretch>
          </p:blipFill>
          <p:spPr bwMode="auto">
            <a:xfrm>
              <a:off x="5886450" y="2095500"/>
              <a:ext cx="1428750" cy="952500"/>
            </a:xfrm>
            <a:prstGeom prst="rect">
              <a:avLst/>
            </a:prstGeom>
            <a:noFill/>
          </p:spPr>
        </p:pic>
        <p:pic>
          <p:nvPicPr>
            <p:cNvPr id="1026" name="Picture 2" descr="Solarpark Finsterwalde, Germany, courtesy Q-Cells International"/>
            <p:cNvPicPr>
              <a:picLocks noChangeAspect="1" noChangeArrowheads="1"/>
            </p:cNvPicPr>
            <p:nvPr/>
          </p:nvPicPr>
          <p:blipFill>
            <a:blip r:embed="rId9" cstate="print"/>
            <a:srcRect/>
            <a:stretch>
              <a:fillRect/>
            </a:stretch>
          </p:blipFill>
          <p:spPr bwMode="auto">
            <a:xfrm>
              <a:off x="7360578" y="1638300"/>
              <a:ext cx="1428750" cy="952500"/>
            </a:xfrm>
            <a:prstGeom prst="rect">
              <a:avLst/>
            </a:prstGeom>
            <a:noFill/>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Worldwide </a:t>
            </a:r>
            <a:r>
              <a:rPr lang="de-DE" dirty="0" err="1" smtClean="0"/>
              <a:t>Use</a:t>
            </a:r>
            <a:r>
              <a:rPr lang="de-DE" dirty="0" smtClean="0"/>
              <a:t> </a:t>
            </a:r>
            <a:r>
              <a:rPr lang="de-DE" dirty="0" err="1" smtClean="0"/>
              <a:t>of</a:t>
            </a:r>
            <a:r>
              <a:rPr lang="de-DE" dirty="0" smtClean="0"/>
              <a:t> Solar </a:t>
            </a:r>
            <a:r>
              <a:rPr lang="de-DE" dirty="0" err="1" smtClean="0"/>
              <a:t>Energy</a:t>
            </a:r>
            <a:r>
              <a:rPr lang="de-DE" dirty="0" smtClean="0"/>
              <a:t> in 2010</a:t>
            </a:r>
            <a:endParaRPr lang="de-DE" dirty="0"/>
          </a:p>
        </p:txBody>
      </p:sp>
      <p:pic>
        <p:nvPicPr>
          <p:cNvPr id="33795" name="Picture 3"/>
          <p:cNvPicPr>
            <a:picLocks noGrp="1" noChangeAspect="1" noChangeArrowheads="1"/>
          </p:cNvPicPr>
          <p:nvPr>
            <p:ph idx="1"/>
          </p:nvPr>
        </p:nvPicPr>
        <p:blipFill>
          <a:blip r:embed="rId3" cstate="print"/>
          <a:srcRect/>
          <a:stretch>
            <a:fillRect/>
          </a:stretch>
        </p:blipFill>
        <p:spPr bwMode="auto">
          <a:xfrm>
            <a:off x="469886" y="1490788"/>
            <a:ext cx="8064514" cy="5138613"/>
          </a:xfrm>
          <a:prstGeom prst="rect">
            <a:avLst/>
          </a:prstGeom>
          <a:noFill/>
          <a:ln w="9525">
            <a:noFill/>
            <a:miter lim="800000"/>
            <a:headEnd/>
            <a:tailEnd/>
          </a:ln>
        </p:spPr>
      </p:pic>
      <p:sp>
        <p:nvSpPr>
          <p:cNvPr id="6" name="Textfeld 5"/>
          <p:cNvSpPr txBox="1"/>
          <p:nvPr/>
        </p:nvSpPr>
        <p:spPr>
          <a:xfrm>
            <a:off x="5105400" y="3429000"/>
            <a:ext cx="849913" cy="584775"/>
          </a:xfrm>
          <a:prstGeom prst="rect">
            <a:avLst/>
          </a:prstGeom>
          <a:solidFill>
            <a:schemeClr val="bg1">
              <a:alpha val="25000"/>
            </a:schemeClr>
          </a:solidFill>
        </p:spPr>
        <p:txBody>
          <a:bodyPr wrap="none" rtlCol="0">
            <a:spAutoFit/>
          </a:bodyPr>
          <a:lstStyle/>
          <a:p>
            <a:r>
              <a:rPr lang="de-DE" sz="1600" b="1" dirty="0" smtClean="0">
                <a:solidFill>
                  <a:schemeClr val="accent1">
                    <a:lumMod val="50000"/>
                  </a:schemeClr>
                </a:solidFill>
                <a:latin typeface="MV Boli" pitchFamily="2" charset="0"/>
                <a:cs typeface="MV Boli" pitchFamily="2" charset="0"/>
              </a:rPr>
              <a:t>X</a:t>
            </a:r>
          </a:p>
          <a:p>
            <a:r>
              <a:rPr lang="de-DE" sz="1600" b="1" dirty="0" smtClean="0">
                <a:solidFill>
                  <a:schemeClr val="accent1">
                    <a:lumMod val="50000"/>
                  </a:schemeClr>
                </a:solidFill>
                <a:latin typeface="Arial" pitchFamily="34" charset="0"/>
                <a:cs typeface="Arial" pitchFamily="34" charset="0"/>
              </a:rPr>
              <a:t>Kuwait</a:t>
            </a:r>
            <a:endParaRPr lang="de-DE" sz="1200" b="1" dirty="0">
              <a:solidFill>
                <a:schemeClr val="accent1">
                  <a:lumMod val="50000"/>
                </a:schemeClr>
              </a:solidFill>
              <a:latin typeface="Arial" pitchFamily="34" charset="0"/>
              <a:cs typeface="Arial" pitchFamily="34" charset="0"/>
            </a:endParaRPr>
          </a:p>
        </p:txBody>
      </p:sp>
      <p:sp>
        <p:nvSpPr>
          <p:cNvPr id="7" name="Textfeld 6"/>
          <p:cNvSpPr txBox="1"/>
          <p:nvPr/>
        </p:nvSpPr>
        <p:spPr>
          <a:xfrm>
            <a:off x="609600" y="1485900"/>
            <a:ext cx="3810000" cy="369332"/>
          </a:xfrm>
          <a:prstGeom prst="rect">
            <a:avLst/>
          </a:prstGeom>
          <a:solidFill>
            <a:schemeClr val="accent5">
              <a:lumMod val="20000"/>
              <a:lumOff val="80000"/>
            </a:schemeClr>
          </a:solidFill>
        </p:spPr>
        <p:txBody>
          <a:bodyPr wrap="square" rtlCol="0">
            <a:spAutoFit/>
          </a:bodyPr>
          <a:lstStyle/>
          <a:p>
            <a:r>
              <a:rPr lang="de-DE" b="1" dirty="0" smtClean="0">
                <a:solidFill>
                  <a:schemeClr val="accent1">
                    <a:lumMod val="50000"/>
                  </a:schemeClr>
                </a:solidFill>
              </a:rPr>
              <a:t>Solar </a:t>
            </a:r>
            <a:r>
              <a:rPr lang="de-DE" b="1" dirty="0" err="1" smtClean="0">
                <a:solidFill>
                  <a:schemeClr val="accent1">
                    <a:lumMod val="50000"/>
                  </a:schemeClr>
                </a:solidFill>
              </a:rPr>
              <a:t>Installations</a:t>
            </a:r>
            <a:r>
              <a:rPr lang="de-DE" b="1" dirty="0" smtClean="0">
                <a:solidFill>
                  <a:schemeClr val="accent1">
                    <a:lumMod val="50000"/>
                  </a:schemeClr>
                </a:solidFill>
              </a:rPr>
              <a:t> </a:t>
            </a:r>
            <a:r>
              <a:rPr lang="de-DE" b="1" dirty="0" err="1" smtClean="0">
                <a:solidFill>
                  <a:schemeClr val="accent1">
                    <a:lumMod val="50000"/>
                  </a:schemeClr>
                </a:solidFill>
              </a:rPr>
              <a:t>worldwide</a:t>
            </a:r>
            <a:endParaRPr lang="de-DE" b="1" dirty="0">
              <a:solidFill>
                <a:schemeClr val="accent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595</Words>
  <Application>Microsoft Office PowerPoint</Application>
  <PresentationFormat>On-screen Show (4:3)</PresentationFormat>
  <Paragraphs>155</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Renewable                    Energy </vt:lpstr>
      <vt:lpstr>Renewable energy is energy which comes from natural resources such as sunlight, wind, rain, tides, and geothermal heat, which are renewable (naturally replenished).   New and renewable sources of energy have received a great deal of attention since the World Summit on Sustainable Development. Solar, wind, and hydroelectric power not only produce minimal carbon emissions once the generating systems are in place, they also help reduce poverty through improved energy access in underserved areas.   The World Energy Assessment has defined "sustainable energy" as energy produced and used in ways that support human development over the long term in all its social, economic and environmental dimensions. It concluded that the adoption of new policies that encourage the delivery of energy services in cleaner and more efficient ways is a prerequisite to address current development problems. The World Energy Assessment showed that by acting now to embrace these policies, a more equitable, economically prosperous, and environmentally sound world is within our reach.  In 2010, about 20 % of global final energy consumption came from renewable. </vt:lpstr>
      <vt:lpstr>Overview of Capacities for Renewable Energies</vt:lpstr>
      <vt:lpstr>Facts about Solar</vt:lpstr>
      <vt:lpstr>Renewable Energy Production</vt:lpstr>
      <vt:lpstr>Solar Energy: Highest potential of Renewable Energy</vt:lpstr>
      <vt:lpstr>New Installations for photovoltaic energy in 2009</vt:lpstr>
      <vt:lpstr>TOP 10 World-largest Photovoltaic Installations</vt:lpstr>
      <vt:lpstr>Worldwide Use of Solar Energy in 2010</vt:lpstr>
      <vt:lpstr>Cost for Solar Electricity is decreasing</vt:lpstr>
      <vt:lpstr>Investment &amp; Costs for Solar Electricity (PV)</vt:lpstr>
      <vt:lpstr>Energy Payback Time of Solar Electricity (PV)</vt:lpstr>
      <vt:lpstr>Potential Solar Electricity Production in Kuwait</vt:lpstr>
      <vt:lpstr>Potential Solar Electricity Production in Kuwait</vt:lpstr>
      <vt:lpstr>100% Solar Electricity (PV) for Kuwait / Estimation</vt:lpstr>
      <vt:lpstr>The Sun is our History</vt:lpstr>
      <vt:lpstr>Due to the growing demand for renewable energy sources, the manufacture of solar cells, photovoltaic arrays and wind power has advanced. Photovoltaics (PV) is a method of generating electrical power by converting solar radiation into direct current  electricity using semiconductors that exhibit the photovoltaic effect. As of 2010, solar photovoltaics generates electricity in more than 100 countries and, while yet comprising a tiny fraction of the 4800 GW total global power-generating capacity from all sources, is the fastest growing power-generation technology in the world.  Wind power is the conversion of wind energy into a useful form of energy, such as using wind turbines to make electricity, wind mills for mechanical power, wind pumps for pumping water or drainage, or sails to propel ships.   </vt:lpstr>
      <vt:lpstr> Photovoltaic market  Main article: List of photovoltaic power stations 40 MW PV Array installed in Waldpolenz, Germany Photovoltaic production has been increasing by an average of some 20 percent each year since 2002, making it a fast-growing energy technology. At the end of 2009, the cumulative global PV installations surpassed 21,000 megawatts. As of September 2010, the largest photovoltaic (PV) power plants in the world are the Sarnia Photovoltaic Power Plant (Canada, 80 MW), Olmedilla Photovoltaic Park(Spain, 60 MW), the Strasskirchen Solar Park (Germany, 54 MW), the Lieberose Photovoltaic Park(Germany, 53 MW), the Puertollano Photovoltaic Park (Spain, 50 MW), the Moura Photovoltaic Power Station (Portugal, 46 MW), and the Waldpolenz Solar Park (Germany, 40 MW). Many of these plants are integrated with agriculture and some use innovative tracking systems that follow the sun's daily path across the sky to generate more electricity than conventional fixed-mounted systems. There are no fuel costs or emissions during operation of the power stations.  However, when it comes to renewable energy systems and PV, it is not just large systems that matter. Building-integrated photovoltaics or "onsite" PV systems use existing land and structures and generate power close to where it is consumed. </vt:lpstr>
      <vt:lpstr>Economic trends  All forms of energy are expensive, but as time progresses, renewable energy generally gets cheaper, while fossil fuels generally get more expensive. Many  organizations  have explained that renewable energy technologies are declining in price for three main reasons: First, once the renewable infrastructure is built, the fuel is free forever. Unlike carbon-based fuels, the wind and the sun and the earth itself provide fuel that is free, in amounts that are effectively limitless. Second, while fossil fuel technologies are more mature, renewable energy technologies are being rapidly improved. So innovation and ingenuity give us the ability to constantly increase the efficiency of renewable energy and continually reduce its cost. Third, once the world makes a clear commitment to shifting toward renewable energy, the volume of production will itself sharply reduce the cost of each windmill and each solar panel, while adding yet more incentives for additional research and development to further speed up the innovation process </vt:lpstr>
      <vt:lpstr>The Department of Energy within the Ministry of Natural Resources , in collaboration with the United Nations Development Programme (UNDP), as the  financier, can implement a Renewable Energy Project. The aim of the project is to reduce carbon dioxide emissions by substituting fossil fuels with renewable energy resources for households and productive uses in rural communities.  One of the requirements of the project is to acquire baseline data at the beginning of the implementation process.   Objective of the Study The main objectives of the study are to design a baseline, indicators and means of verification of the impacts on: Carbon dioxide emissions reduction  The photovoltaic (PV) market development    As a minimum, the following activities will be carried out by the consultant: Evaluate and measure the energy consumption patterns in rural households, in particular consumption of paraffin.  Evaluate and measure incidences of paraffin related respiratory and eye diseases.  Establish the number of generators sold to rural households and small businesses each year (consumption of diesel).  Establish the use of renewable energy-based electricity, in particular solar PV, in the rural areas.  Establish the number of existing companies within the solar PV industry and evaluate their capacity to supply and install PV systems.  The main output of the study will be a comprehensive report outlining the current baseline information as dictated by the above activities.   Qualifications The study will be carried out by an International and/or National Consultant who is familiar with issues of renewable energy. </vt:lpstr>
      <vt:lpstr>The Ten Principles   The UN Global Compact's ten principles in the areas of human rights, labour, the environment and anti-corruption enjoy universal consensus and are derived from: The Universal Declaration of Human Rights The International Labour Organization's Declaration on Fundamental Principles and Rights at Work  The Rio Declaration on Environment and Development  The United Nations Convention Against Corruption The UN Global Compact asks companies to embrace, support and enact, within their sphere of influence, a set of core values in the areas of human rights, labour standards, the environment and anti-corruption:  Human Rights Principle 1: Businesses should support and respect the protection of internationally proclaimed human rights; and  Principle 2: make sure that they are not complicit in human rights abuses.    Labour Principle 3: Businesses should uphold the freedom of association and the effective recognition of the right to collective bargaining;  Principle 4: the elimination of all forms of forced and compulsory labour;  Principle 5: the effective abolition of child labour; and  Principle 6: the elimination of discrimination in respect of employment and occupation.      Environment Principle 7: Businesses should support a precautionary approach to environmental challenges;  Principle 8: undertake initiatives to promote greater environmental responsibility; and  Principle 9: encourage the development and diffusion of environmentally friendly technologies.     Anti-Corruption Principle 10: Businesses should work against corruption in all its forms, including extortion and bribery.   </vt:lpstr>
      <vt:lpstr>Civil penalty for not submitting the required number of Renewable Energy Credits.  The Federal Energy Regulatory Commission ("FERC") reissued its Penalty Guidelines on September 17, 2010, 1after providing industry members the opportunity to comment on the original Penalty Guidelines issued six months earlier, in March 2010. As a result of that comment period, FERC is maintaining the penalty calculation methodology of the original Guidelines but has made some efforts to clarify and adjust the Guidelines to address industry questions and concerns. The most significant of those clarifications and changes are listed below.   The reissued Penalty Guidelines are consistent with the penalty calculation methodology that FERC developed in the original March 2010 Guidelines. Of course, when the original Guidelines were issued, they represented a dramatic change in the way FERC planned to calculate penalties for violations of the statutes and regulations it administers.  </vt:lpstr>
      <vt:lpstr>The ISO President, Dr. Alan Morrison, in his address underlined that standards provide the indispensable practical details needed to leverage solutions in the fields of climate change, energy efficiency and sustainable energy.  They emphasized that immediate action and implementation is needed using appropriate approaches that are measurable, reportable and verifiable. In this regard, International Standards on energy efficiency and renewable energy play a vital role by: Reducing the costs of policy development  Ensuring policy consistency  Monitoring energy and CO2 savings  Ensuring the quality, performance and reliability of energy products  Building consumer and government confidence in energy efficiency and renewable energy.  They underlined the importance of international cooperation between Redo and other relevant organizations to ensure that International Standards and conformity assessment solutions are produced in time to meet global challenges </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energy is the energy derived from the sun through the form of solar radiation. Solar powered electrical generation relies on photovoltaics and heat engines. A partial list of other solar applications includes space heating and cooling through solar architecture, daylighting, solar hot water, solar cooking, and high temperature process heat for industrial purposes. Solar technologies are broadly characterized as either passive solar or active solar depending on the way they capture, convert and distribute solar energy. Active solar techniques include the use of photovoltaic panels and solar thermal collectors to harness the energy. Passive solar techniques include orienting a building to the Sun, selecting materials with favorable thermal mass or light dispersing properties, and designing</dc:title>
  <dc:creator>Ibrahim</dc:creator>
  <cp:lastModifiedBy>@@</cp:lastModifiedBy>
  <cp:revision>161</cp:revision>
  <dcterms:created xsi:type="dcterms:W3CDTF">2010-10-27T18:36:56Z</dcterms:created>
  <dcterms:modified xsi:type="dcterms:W3CDTF">2011-10-11T19:52:32Z</dcterms:modified>
</cp:coreProperties>
</file>